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84" r:id="rId1"/>
    <p:sldMasterId id="2147483696" r:id="rId2"/>
  </p:sldMasterIdLst>
  <p:notesMasterIdLst>
    <p:notesMasterId r:id="rId54"/>
  </p:notesMasterIdLst>
  <p:sldIdLst>
    <p:sldId id="342" r:id="rId3"/>
    <p:sldId id="341" r:id="rId4"/>
    <p:sldId id="256" r:id="rId5"/>
    <p:sldId id="257" r:id="rId6"/>
    <p:sldId id="310" r:id="rId7"/>
    <p:sldId id="426" r:id="rId8"/>
    <p:sldId id="266" r:id="rId9"/>
    <p:sldId id="440" r:id="rId10"/>
    <p:sldId id="363" r:id="rId11"/>
    <p:sldId id="364" r:id="rId12"/>
    <p:sldId id="365" r:id="rId13"/>
    <p:sldId id="367" r:id="rId14"/>
    <p:sldId id="373" r:id="rId15"/>
    <p:sldId id="376" r:id="rId16"/>
    <p:sldId id="377" r:id="rId17"/>
    <p:sldId id="441" r:id="rId18"/>
    <p:sldId id="442" r:id="rId19"/>
    <p:sldId id="385" r:id="rId20"/>
    <p:sldId id="386" r:id="rId21"/>
    <p:sldId id="387" r:id="rId22"/>
    <p:sldId id="388" r:id="rId23"/>
    <p:sldId id="389" r:id="rId24"/>
    <p:sldId id="390" r:id="rId25"/>
    <p:sldId id="391" r:id="rId26"/>
    <p:sldId id="400" r:id="rId27"/>
    <p:sldId id="403" r:id="rId28"/>
    <p:sldId id="404" r:id="rId29"/>
    <p:sldId id="405" r:id="rId30"/>
    <p:sldId id="406" r:id="rId31"/>
    <p:sldId id="410" r:id="rId32"/>
    <p:sldId id="411" r:id="rId33"/>
    <p:sldId id="412" r:id="rId34"/>
    <p:sldId id="413" r:id="rId35"/>
    <p:sldId id="414" r:id="rId36"/>
    <p:sldId id="415" r:id="rId37"/>
    <p:sldId id="416" r:id="rId38"/>
    <p:sldId id="417" r:id="rId39"/>
    <p:sldId id="420" r:id="rId40"/>
    <p:sldId id="422" r:id="rId41"/>
    <p:sldId id="423" r:id="rId42"/>
    <p:sldId id="443" r:id="rId43"/>
    <p:sldId id="424" r:id="rId44"/>
    <p:sldId id="444" r:id="rId45"/>
    <p:sldId id="445" r:id="rId46"/>
    <p:sldId id="428" r:id="rId47"/>
    <p:sldId id="429" r:id="rId48"/>
    <p:sldId id="446" r:id="rId49"/>
    <p:sldId id="433" r:id="rId50"/>
    <p:sldId id="436" r:id="rId51"/>
    <p:sldId id="437" r:id="rId52"/>
    <p:sldId id="438" r:id="rId53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F8D37CCE-C8C9-4657-8B75-21EFBB69B68F}">
          <p14:sldIdLst>
            <p14:sldId id="342"/>
            <p14:sldId id="341"/>
            <p14:sldId id="256"/>
            <p14:sldId id="257"/>
            <p14:sldId id="310"/>
            <p14:sldId id="426"/>
            <p14:sldId id="266"/>
            <p14:sldId id="440"/>
            <p14:sldId id="363"/>
            <p14:sldId id="364"/>
            <p14:sldId id="365"/>
            <p14:sldId id="367"/>
            <p14:sldId id="373"/>
            <p14:sldId id="376"/>
            <p14:sldId id="377"/>
            <p14:sldId id="441"/>
            <p14:sldId id="442"/>
            <p14:sldId id="385"/>
            <p14:sldId id="386"/>
            <p14:sldId id="387"/>
            <p14:sldId id="388"/>
            <p14:sldId id="389"/>
            <p14:sldId id="390"/>
            <p14:sldId id="391"/>
            <p14:sldId id="400"/>
            <p14:sldId id="403"/>
            <p14:sldId id="404"/>
            <p14:sldId id="405"/>
            <p14:sldId id="406"/>
            <p14:sldId id="410"/>
            <p14:sldId id="411"/>
            <p14:sldId id="412"/>
            <p14:sldId id="413"/>
            <p14:sldId id="414"/>
            <p14:sldId id="415"/>
            <p14:sldId id="416"/>
            <p14:sldId id="417"/>
            <p14:sldId id="420"/>
            <p14:sldId id="422"/>
            <p14:sldId id="423"/>
            <p14:sldId id="443"/>
            <p14:sldId id="424"/>
            <p14:sldId id="444"/>
            <p14:sldId id="445"/>
            <p14:sldId id="428"/>
            <p14:sldId id="429"/>
            <p14:sldId id="446"/>
            <p14:sldId id="433"/>
            <p14:sldId id="436"/>
            <p14:sldId id="437"/>
            <p14:sldId id="43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6248" userDrawn="1">
          <p15:clr>
            <a:srgbClr val="A4A3A4"/>
          </p15:clr>
        </p15:guide>
        <p15:guide id="2" pos="2381" userDrawn="1">
          <p15:clr>
            <a:srgbClr val="A4A3A4"/>
          </p15:clr>
        </p15:guide>
        <p15:guide id="3" orient="horz" pos="1168" userDrawn="1">
          <p15:clr>
            <a:srgbClr val="A4A3A4"/>
          </p15:clr>
        </p15:guide>
        <p15:guide id="4" orient="horz" pos="510" userDrawn="1">
          <p15:clr>
            <a:srgbClr val="A4A3A4"/>
          </p15:clr>
        </p15:guide>
        <p15:guide id="5" pos="453" userDrawn="1">
          <p15:clr>
            <a:srgbClr val="A4A3A4"/>
          </p15:clr>
        </p15:guide>
        <p15:guide id="6" pos="428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577C"/>
    <a:srgbClr val="5DAAD6"/>
    <a:srgbClr val="0B466B"/>
    <a:srgbClr val="C5DCE9"/>
    <a:srgbClr val="4E505C"/>
    <a:srgbClr val="035584"/>
    <a:srgbClr val="001832"/>
    <a:srgbClr val="4286F4"/>
    <a:srgbClr val="70B0CA"/>
    <a:srgbClr val="468B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274" autoAdjust="0"/>
    <p:restoredTop sz="94660"/>
  </p:normalViewPr>
  <p:slideViewPr>
    <p:cSldViewPr snapToGrid="0">
      <p:cViewPr varScale="1">
        <p:scale>
          <a:sx n="73" d="100"/>
          <a:sy n="73" d="100"/>
        </p:scale>
        <p:origin x="2844" y="-810"/>
      </p:cViewPr>
      <p:guideLst>
        <p:guide orient="horz" pos="6248"/>
        <p:guide pos="2381"/>
        <p:guide orient="horz" pos="1168"/>
        <p:guide orient="horz" pos="510"/>
        <p:guide pos="453"/>
        <p:guide pos="4286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345C0C-D4B5-417C-83EE-73D308E3DDB0}" type="datetimeFigureOut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69F2A3-0A49-42ED-BB0D-DEB345DCFB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0067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69F2A3-0A49-42ED-BB0D-DEB345DCFB81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8221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  <a:prstGeom prst="rect">
            <a:avLst/>
          </a:prstGeom>
        </p:spPr>
        <p:txBody>
          <a:bodyPr anchor="b"/>
          <a:lstStyle>
            <a:lvl1pPr algn="ctr">
              <a:defRPr sz="496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77C7B954-9DE7-413A-9797-DBAE950E1DAF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C649498-C4A0-4810-8594-795D1A96C8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8843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403037C1-696B-4833-A579-F0A423A68167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C649498-C4A0-4810-8594-795D1A96C8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0498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40B2EA9D-ED60-4E03-825C-68DDBBEFCECC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C649498-C4A0-4810-8594-795D1A96C8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5347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44563" y="1749425"/>
            <a:ext cx="5670550" cy="3722688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944563" y="5614988"/>
            <a:ext cx="5670550" cy="2582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25F7A706-A3C6-4958-A47B-04CF75C0BD6E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D5F568AE-0B64-4599-A079-A0C1464E46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4997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19113" y="569913"/>
            <a:ext cx="6521450" cy="2065337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9113" y="2846388"/>
            <a:ext cx="6521450" cy="6783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AFF40745-B210-4854-A848-C72F9CDBE278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D5F568AE-0B64-4599-A079-A0C1464E46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1131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15938" y="2665413"/>
            <a:ext cx="6519862" cy="4448175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15938" y="7154863"/>
            <a:ext cx="6519862" cy="2338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9205EB9B-FDBF-44E4-82AD-20EBC110EC70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D5F568AE-0B64-4599-A079-A0C1464E46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5306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19113" y="569913"/>
            <a:ext cx="6521450" cy="2065337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19113" y="2846388"/>
            <a:ext cx="3184525" cy="6783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856038" y="2846388"/>
            <a:ext cx="3184525" cy="6783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A6A9367C-0185-4DA8-B92E-E012407F4099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D5F568AE-0B64-4599-A079-A0C1464E46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1766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0700" y="569913"/>
            <a:ext cx="6519863" cy="2065337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20700" y="2620963"/>
            <a:ext cx="3198813" cy="12842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0700" y="3905250"/>
            <a:ext cx="3198813" cy="5745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827463" y="2620963"/>
            <a:ext cx="3213100" cy="12842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827463" y="3905250"/>
            <a:ext cx="3213100" cy="5745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BD4426DB-0612-49CE-804D-E7EFAF0D21C9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D5F568AE-0B64-4599-A079-A0C1464E46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90994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19113" y="569913"/>
            <a:ext cx="6521450" cy="2065337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E6845DF9-C1B2-4A67-B0E0-141CCECAF71C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D5F568AE-0B64-4599-A079-A0C1464E46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3622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C1685F24-E6CB-4A36-A635-8B3A18BBD45E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D5F568AE-0B64-4599-A079-A0C1464E46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06079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0700" y="712788"/>
            <a:ext cx="2438400" cy="24955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13100" y="1539875"/>
            <a:ext cx="3827463" cy="75977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8400" cy="59420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6BF5507B-3D63-4078-BCAD-1D5CF0845639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D5F568AE-0B64-4599-A079-A0C1464E46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502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5EFF00A-C21E-4E04-9529-61444F460380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C649498-C4A0-4810-8594-795D1A96C8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2866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0700" y="712788"/>
            <a:ext cx="2438400" cy="24955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213100" y="1539875"/>
            <a:ext cx="3827463" cy="75977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8400" cy="59420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FC2DB7C6-2A9A-4DE3-8F98-F13D595CC164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D5F568AE-0B64-4599-A079-A0C1464E46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40460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19113" y="569913"/>
            <a:ext cx="6521450" cy="2065337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19113" y="2846388"/>
            <a:ext cx="6521450" cy="67833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5B10643C-F0DC-4B41-AFBA-DF0667807D6E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D5F568AE-0B64-4599-A079-A0C1464E46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84885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5410200" y="569913"/>
            <a:ext cx="1630363" cy="905986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19113" y="569913"/>
            <a:ext cx="4738687" cy="90598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6430E2E9-AB13-460E-8B16-F1D4C3B60976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D5F568AE-0B64-4599-A079-A0C1464E46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9632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  <a:prstGeom prst="rect">
            <a:avLst/>
          </a:prstGeom>
        </p:spPr>
        <p:txBody>
          <a:bodyPr anchor="b"/>
          <a:lstStyle>
            <a:lvl1pPr>
              <a:defRPr sz="496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CBB9AD7D-032A-440B-A6F7-438D950C6256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C649498-C4A0-4810-8594-795D1A96C8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5989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B99F2365-9646-440A-89B2-E8DD839663AE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C649498-C4A0-4810-8594-795D1A96C8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1733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9EFD12BB-F0E2-4979-8933-962327C4146C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C649498-C4A0-4810-8594-795D1A96C8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2310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D137E484-CC32-4A62-95F6-95C151962C88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C649498-C4A0-4810-8594-795D1A96C8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097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B86FCF9C-6202-42F0-B33D-4BC8283E57C4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C649498-C4A0-4810-8594-795D1A96C8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9992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  <a:prstGeom prst="rect">
            <a:avLst/>
          </a:prstGeom>
        </p:spPr>
        <p:txBody>
          <a:bodyPr anchor="b"/>
          <a:lstStyle>
            <a:lvl1pPr>
              <a:defRPr sz="264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  <a:prstGeom prst="rect">
            <a:avLst/>
          </a:prstGeo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98FF5F80-D710-434A-B929-3C3D5B4FABB5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C649498-C4A0-4810-8594-795D1A96C8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5430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  <a:prstGeom prst="rect">
            <a:avLst/>
          </a:prstGeom>
        </p:spPr>
        <p:txBody>
          <a:bodyPr anchor="b"/>
          <a:lstStyle>
            <a:lvl1pPr>
              <a:defRPr sz="264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9F1E31D3-D41A-493A-A90F-1F5723A5B797}" type="datetime1">
              <a:rPr lang="ko-KR" altLang="en-US" smtClean="0"/>
              <a:t>2024-03-15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C649498-C4A0-4810-8594-795D1A96C8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4494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평행 사변형 20"/>
          <p:cNvSpPr/>
          <p:nvPr userDrawn="1"/>
        </p:nvSpPr>
        <p:spPr>
          <a:xfrm>
            <a:off x="232171" y="218876"/>
            <a:ext cx="364727" cy="454224"/>
          </a:xfrm>
          <a:prstGeom prst="parallelogram">
            <a:avLst>
              <a:gd name="adj" fmla="val 7088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2" name="직선 연결선 11"/>
          <p:cNvCxnSpPr/>
          <p:nvPr userDrawn="1"/>
        </p:nvCxnSpPr>
        <p:spPr>
          <a:xfrm>
            <a:off x="259080" y="10291209"/>
            <a:ext cx="701393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525629" y="302569"/>
            <a:ext cx="982961" cy="223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ko-KR" sz="850" spc="-5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SWIMS </a:t>
            </a:r>
            <a:r>
              <a:rPr lang="ko-KR" altLang="en-US" sz="850" spc="-5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운영매뉴얼</a:t>
            </a:r>
          </a:p>
        </p:txBody>
      </p:sp>
      <p:cxnSp>
        <p:nvCxnSpPr>
          <p:cNvPr id="15" name="직선 연결선 14"/>
          <p:cNvCxnSpPr>
            <a:cxnSpLocks/>
            <a:stCxn id="13" idx="3"/>
          </p:cNvCxnSpPr>
          <p:nvPr userDrawn="1"/>
        </p:nvCxnSpPr>
        <p:spPr>
          <a:xfrm>
            <a:off x="1508590" y="414138"/>
            <a:ext cx="576442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8"/>
          <p:cNvSpPr>
            <a:spLocks noChangeArrowheads="1"/>
          </p:cNvSpPr>
          <p:nvPr userDrawn="1"/>
        </p:nvSpPr>
        <p:spPr bwMode="gray">
          <a:xfrm>
            <a:off x="3691664" y="10414349"/>
            <a:ext cx="177933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FCDE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rgbClr val="697B8F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ctr"/>
            <a:fld id="{A992B61D-DAA0-4472-B20E-A17F648D27E3}" type="slidenum">
              <a:rPr lang="en-US" altLang="ko-KR" sz="900" kern="1200" baseline="0" smtClean="0">
                <a:solidFill>
                  <a:schemeClr val="tx1">
                    <a:lumMod val="50000"/>
                    <a:lumOff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+mn-cs"/>
              </a:rPr>
              <a:pPr algn="ctr"/>
              <a:t>‹#›</a:t>
            </a:fld>
            <a:r>
              <a:rPr lang="en-US" altLang="ko-KR" sz="90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+mn-cs"/>
              </a:rPr>
              <a:t> </a:t>
            </a:r>
          </a:p>
        </p:txBody>
      </p:sp>
      <p:sp>
        <p:nvSpPr>
          <p:cNvPr id="5" name="평행 사변형 4"/>
          <p:cNvSpPr/>
          <p:nvPr userDrawn="1"/>
        </p:nvSpPr>
        <p:spPr>
          <a:xfrm>
            <a:off x="202326" y="-1"/>
            <a:ext cx="413623" cy="525707"/>
          </a:xfrm>
          <a:prstGeom prst="parallelogram">
            <a:avLst>
              <a:gd name="adj" fmla="val 71594"/>
            </a:avLst>
          </a:prstGeom>
          <a:solidFill>
            <a:srgbClr val="1D43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A07BE31-3F3C-4D3C-821D-5C8DA431D231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110" y="10369256"/>
            <a:ext cx="1350585" cy="23358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FD0CB79-6FC6-41CC-B955-5E84741D7191}"/>
              </a:ext>
            </a:extLst>
          </p:cNvPr>
          <p:cNvSpPr txBox="1"/>
          <p:nvPr userDrawn="1"/>
        </p:nvSpPr>
        <p:spPr>
          <a:xfrm>
            <a:off x="5394952" y="151283"/>
            <a:ext cx="1962397" cy="223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ko-KR" altLang="en-US" sz="850" spc="-5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학교 와이파이 통합운영관리시스템 구축 사업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ED0518FA-FE60-4948-9D09-481C924A0DDD}"/>
              </a:ext>
            </a:extLst>
          </p:cNvPr>
          <p:cNvGrpSpPr/>
          <p:nvPr userDrawn="1"/>
        </p:nvGrpSpPr>
        <p:grpSpPr>
          <a:xfrm>
            <a:off x="268271" y="10183583"/>
            <a:ext cx="2501368" cy="600030"/>
            <a:chOff x="575080" y="2018195"/>
            <a:chExt cx="3586548" cy="936141"/>
          </a:xfrm>
        </p:grpSpPr>
        <p:pic>
          <p:nvPicPr>
            <p:cNvPr id="14" name="그림 13" descr="국문 표준 가로 CI">
              <a:extLst>
                <a:ext uri="{FF2B5EF4-FFF2-40B4-BE49-F238E27FC236}">
                  <a16:creationId xmlns:a16="http://schemas.microsoft.com/office/drawing/2014/main" id="{49555D7E-64E8-491C-8CAD-53F8F55870C6}"/>
                </a:ext>
              </a:extLst>
            </p:cNvPr>
            <p:cNvPicPr/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3376" y="2018195"/>
              <a:ext cx="2268252" cy="9361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Picture 4">
              <a:extLst>
                <a:ext uri="{FF2B5EF4-FFF2-40B4-BE49-F238E27FC236}">
                  <a16:creationId xmlns:a16="http://schemas.microsoft.com/office/drawing/2014/main" id="{FCE3D285-6393-4FCA-BE93-6DFA85A4BE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080" y="2289562"/>
              <a:ext cx="1162184" cy="3934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62471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755934" rtl="0" eaLnBrk="1" latinLnBrk="1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1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1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1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1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1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1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1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1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1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1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1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1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1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1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1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1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1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1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8124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5F95F0E-CE9B-4C25-84B7-0664D5B6E3A4}"/>
              </a:ext>
            </a:extLst>
          </p:cNvPr>
          <p:cNvSpPr/>
          <p:nvPr/>
        </p:nvSpPr>
        <p:spPr>
          <a:xfrm>
            <a:off x="954631" y="2223436"/>
            <a:ext cx="59554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800" b="1" u="sng" kern="0" spc="-50" dirty="0">
                <a:ln w="3175">
                  <a:noFill/>
                </a:ln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학교 와이파이 통합운영관리시스템 </a:t>
            </a:r>
            <a:endParaRPr lang="ko-KR" altLang="en-US" sz="1200" u="sng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B8AE84F-DD2B-4436-B858-93B243602B60}"/>
              </a:ext>
            </a:extLst>
          </p:cNvPr>
          <p:cNvSpPr/>
          <p:nvPr/>
        </p:nvSpPr>
        <p:spPr>
          <a:xfrm>
            <a:off x="2533186" y="3161135"/>
            <a:ext cx="23887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4000" b="1" kern="0" spc="-50" dirty="0">
                <a:ln w="3175">
                  <a:noFill/>
                </a:ln>
                <a:solidFill>
                  <a:srgbClr val="1D4397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운영매뉴얼</a:t>
            </a:r>
            <a:endParaRPr lang="ko-KR" altLang="en-US" dirty="0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1BA7E50-BF97-4D0D-B99E-6C1CCFD73BB3}"/>
              </a:ext>
            </a:extLst>
          </p:cNvPr>
          <p:cNvGrpSpPr/>
          <p:nvPr/>
        </p:nvGrpSpPr>
        <p:grpSpPr>
          <a:xfrm>
            <a:off x="653959" y="895288"/>
            <a:ext cx="2882260" cy="788215"/>
            <a:chOff x="575080" y="2018195"/>
            <a:chExt cx="3586548" cy="936141"/>
          </a:xfrm>
        </p:grpSpPr>
        <p:pic>
          <p:nvPicPr>
            <p:cNvPr id="17" name="그림 16" descr="국문 표준 가로 CI">
              <a:extLst>
                <a:ext uri="{FF2B5EF4-FFF2-40B4-BE49-F238E27FC236}">
                  <a16:creationId xmlns:a16="http://schemas.microsoft.com/office/drawing/2014/main" id="{BF16E7F0-5807-4429-8CD3-A6A1691A8ECD}"/>
                </a:ext>
              </a:extLst>
            </p:cNvPr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3376" y="2018195"/>
              <a:ext cx="2268252" cy="9361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Picture 4">
              <a:extLst>
                <a:ext uri="{FF2B5EF4-FFF2-40B4-BE49-F238E27FC236}">
                  <a16:creationId xmlns:a16="http://schemas.microsoft.com/office/drawing/2014/main" id="{6CAE1C1F-7C0B-4585-A91B-CCD69763C9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080" y="2289562"/>
              <a:ext cx="1162184" cy="3934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34311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341440"/>
              </p:ext>
            </p:extLst>
          </p:nvPr>
        </p:nvGraphicFramePr>
        <p:xfrm>
          <a:off x="606107" y="1495329"/>
          <a:ext cx="6358570" cy="8469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469938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3)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개별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AP </a:t>
            </a:r>
            <a:r>
              <a:rPr lang="ko-KR" altLang="en-US" sz="1200" kern="100" dirty="0" err="1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단말수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무선네트워크에서 사용중인 개별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AP </a:t>
            </a:r>
            <a:r>
              <a:rPr lang="ko-KR" altLang="en-US" sz="1100" kern="100" dirty="0" err="1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단말수를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 확인 가능합니다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748593" y="5036633"/>
            <a:ext cx="6066275" cy="999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의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2.4G/5G/TOTAL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접속 단말 수량 정보를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새로고침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버튼을 클릭하여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목록의 정보를 갱신할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04B03CBC-7A6B-49CD-9145-C88D99D7D93C}"/>
              </a:ext>
            </a:extLst>
          </p:cNvPr>
          <p:cNvGrpSpPr/>
          <p:nvPr/>
        </p:nvGrpSpPr>
        <p:grpSpPr>
          <a:xfrm>
            <a:off x="744807" y="5116569"/>
            <a:ext cx="263214" cy="276999"/>
            <a:chOff x="2588332" y="793984"/>
            <a:chExt cx="263214" cy="276999"/>
          </a:xfrm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07FD9D3C-FD19-4C52-A49B-43171CD3AD5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A281657-9515-4814-B2BC-9E2478AE58D9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81BE3453-EC0C-44A9-AFE5-CA2B57F0339B}"/>
              </a:ext>
            </a:extLst>
          </p:cNvPr>
          <p:cNvGrpSpPr/>
          <p:nvPr/>
        </p:nvGrpSpPr>
        <p:grpSpPr>
          <a:xfrm>
            <a:off x="744807" y="5758754"/>
            <a:ext cx="263214" cy="276999"/>
            <a:chOff x="2588332" y="793984"/>
            <a:chExt cx="263214" cy="276999"/>
          </a:xfrm>
        </p:grpSpPr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67A9ED4B-670B-4050-88A8-AC29605345BF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1AE7D60-6565-410D-9A08-8F06C58A20E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6" name="그림 35">
            <a:extLst>
              <a:ext uri="{FF2B5EF4-FFF2-40B4-BE49-F238E27FC236}">
                <a16:creationId xmlns:a16="http://schemas.microsoft.com/office/drawing/2014/main" id="{7793F2B6-40DE-4EC8-9FE7-AD8E27B4DDC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44807" y="1590988"/>
            <a:ext cx="6066275" cy="3397146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37" name="그룹 36">
            <a:extLst>
              <a:ext uri="{FF2B5EF4-FFF2-40B4-BE49-F238E27FC236}">
                <a16:creationId xmlns:a16="http://schemas.microsoft.com/office/drawing/2014/main" id="{18C49D79-4A65-4FC3-80E3-407C79E446DA}"/>
              </a:ext>
            </a:extLst>
          </p:cNvPr>
          <p:cNvGrpSpPr/>
          <p:nvPr/>
        </p:nvGrpSpPr>
        <p:grpSpPr>
          <a:xfrm>
            <a:off x="1218941" y="2237903"/>
            <a:ext cx="263214" cy="276999"/>
            <a:chOff x="2588332" y="793984"/>
            <a:chExt cx="263214" cy="276999"/>
          </a:xfrm>
        </p:grpSpPr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F378EEE2-D528-41F8-AE9A-75B407C47FD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E635397-DFD6-4704-9192-9B84466DEA4E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E71C5D89-754E-4604-980E-DCE01489C6E1}"/>
              </a:ext>
            </a:extLst>
          </p:cNvPr>
          <p:cNvGrpSpPr/>
          <p:nvPr/>
        </p:nvGrpSpPr>
        <p:grpSpPr>
          <a:xfrm>
            <a:off x="6493059" y="2009404"/>
            <a:ext cx="263214" cy="276999"/>
            <a:chOff x="2588332" y="793984"/>
            <a:chExt cx="263214" cy="276999"/>
          </a:xfrm>
        </p:grpSpPr>
        <p:sp>
          <p:nvSpPr>
            <p:cNvPr id="41" name="타원 40">
              <a:extLst>
                <a:ext uri="{FF2B5EF4-FFF2-40B4-BE49-F238E27FC236}">
                  <a16:creationId xmlns:a16="http://schemas.microsoft.com/office/drawing/2014/main" id="{A9A88C89-6576-4FBB-834F-B0ADD8A4B10A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49552E9-7900-4A51-ABBF-14F42526D2D3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3818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394797"/>
              </p:ext>
            </p:extLst>
          </p:nvPr>
        </p:nvGraphicFramePr>
        <p:xfrm>
          <a:off x="606107" y="1495329"/>
          <a:ext cx="6358570" cy="8469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469938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4)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개별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AP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사용량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무선네트워크의 개별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AP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에서 사용중인 무선 트래픽 사용량을 확인 가능합니다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731451" y="5077417"/>
            <a:ext cx="6040285" cy="999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의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RX/TX/TOTAL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무선 트래픽 사용량 정보를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새로고침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버튼을 클릭하여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목록의 정보를 갱신할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91D86DE-19AB-4548-958B-44DE3C13341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31451" y="1588051"/>
            <a:ext cx="6040285" cy="3303126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99360F0F-2BB8-49EB-8023-13A3EA0A8AA2}"/>
              </a:ext>
            </a:extLst>
          </p:cNvPr>
          <p:cNvGrpSpPr/>
          <p:nvPr/>
        </p:nvGrpSpPr>
        <p:grpSpPr>
          <a:xfrm>
            <a:off x="748385" y="5159502"/>
            <a:ext cx="263214" cy="276999"/>
            <a:chOff x="2588332" y="793984"/>
            <a:chExt cx="263214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28260DBE-80DE-4842-9A83-8D524FCA90C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24292B0-723A-4A8F-A268-ABF3EF47C25D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3237FB6E-B379-453F-8588-FF6FF204BA14}"/>
              </a:ext>
            </a:extLst>
          </p:cNvPr>
          <p:cNvGrpSpPr/>
          <p:nvPr/>
        </p:nvGrpSpPr>
        <p:grpSpPr>
          <a:xfrm>
            <a:off x="748385" y="5801687"/>
            <a:ext cx="263214" cy="276999"/>
            <a:chOff x="2588332" y="793984"/>
            <a:chExt cx="263214" cy="276999"/>
          </a:xfrm>
        </p:grpSpPr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3CD4784F-CCEE-4AD3-964E-6326207594D3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84591EA-CCE0-4309-AEEE-A4D61320805D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33B9CF95-FCE6-4C85-9756-4DFBEB5D465E}"/>
              </a:ext>
            </a:extLst>
          </p:cNvPr>
          <p:cNvGrpSpPr/>
          <p:nvPr/>
        </p:nvGrpSpPr>
        <p:grpSpPr>
          <a:xfrm>
            <a:off x="1239452" y="2255436"/>
            <a:ext cx="263214" cy="276999"/>
            <a:chOff x="2588332" y="793984"/>
            <a:chExt cx="263214" cy="276999"/>
          </a:xfrm>
        </p:grpSpPr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DDEA7A1A-1AE8-4C9A-A7B8-16ADC9C32DEA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A5A907D-B2FC-4343-9E1E-2EF7B256E666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EABEEBD-B363-434B-B090-CF9E914C30D7}"/>
              </a:ext>
            </a:extLst>
          </p:cNvPr>
          <p:cNvGrpSpPr/>
          <p:nvPr/>
        </p:nvGrpSpPr>
        <p:grpSpPr>
          <a:xfrm>
            <a:off x="6465647" y="2026937"/>
            <a:ext cx="263214" cy="276999"/>
            <a:chOff x="2588332" y="793984"/>
            <a:chExt cx="263214" cy="276999"/>
          </a:xfrm>
        </p:grpSpPr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5ECEA5C0-D22E-4C5B-B79A-E044499FF3F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7CC5174-FC79-4B13-A802-4A78717CB4D8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123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350008"/>
              </p:ext>
            </p:extLst>
          </p:nvPr>
        </p:nvGraphicFramePr>
        <p:xfrm>
          <a:off x="606107" y="1495329"/>
          <a:ext cx="6358570" cy="8453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453004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5) 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로컬인증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SSID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사용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무선네트워크의 개별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AP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에 대한 로컬인증 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SSID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를 관리합니다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749228" y="5036633"/>
            <a:ext cx="6091519" cy="1651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의 목록을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이력 버튼을 클릭하여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설정 이력을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관리 대상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목록에서 특정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의 체크 박스를 선택한 후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패스워드변경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/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적용하기 버튼을 클릭하면 로컬인증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SSID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패스워드 변경 및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SSID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에 대한 사용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/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미사용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여부를 설정할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69DCF77-AA31-4577-99AC-5FBA715016A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49228" y="1611466"/>
            <a:ext cx="6091519" cy="3253832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527B28F3-712D-451F-8A3E-2528C3D9ED3D}"/>
              </a:ext>
            </a:extLst>
          </p:cNvPr>
          <p:cNvGrpSpPr/>
          <p:nvPr/>
        </p:nvGrpSpPr>
        <p:grpSpPr>
          <a:xfrm>
            <a:off x="733760" y="5110651"/>
            <a:ext cx="263214" cy="276999"/>
            <a:chOff x="2588332" y="793984"/>
            <a:chExt cx="263214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E4D11C27-89A6-47D5-AD98-028CFC511A7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6298694-412D-404B-A86E-DFE82BC69EA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A68251EB-FE1B-43E2-8525-5893327E31EE}"/>
              </a:ext>
            </a:extLst>
          </p:cNvPr>
          <p:cNvGrpSpPr/>
          <p:nvPr/>
        </p:nvGrpSpPr>
        <p:grpSpPr>
          <a:xfrm>
            <a:off x="733760" y="5752836"/>
            <a:ext cx="263214" cy="276999"/>
            <a:chOff x="2588332" y="793984"/>
            <a:chExt cx="263214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CF0135EB-F770-4FA3-B1B2-E4EA99482A0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46C9AAF-F63F-40F1-9C6C-2374BB2189D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EEF53248-2792-4143-81A0-810FAB0CE904}"/>
              </a:ext>
            </a:extLst>
          </p:cNvPr>
          <p:cNvGrpSpPr/>
          <p:nvPr/>
        </p:nvGrpSpPr>
        <p:grpSpPr>
          <a:xfrm>
            <a:off x="733760" y="6121197"/>
            <a:ext cx="263214" cy="276999"/>
            <a:chOff x="2588332" y="793984"/>
            <a:chExt cx="263214" cy="276999"/>
          </a:xfrm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6C58B6CD-56E0-40BB-9CEE-CCFE7EB0B0D2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01B4F00-F4CC-40F0-922B-C0836E14FD77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B69B1689-52A1-4E30-AD95-CD77DCDF3B8B}"/>
              </a:ext>
            </a:extLst>
          </p:cNvPr>
          <p:cNvGrpSpPr/>
          <p:nvPr/>
        </p:nvGrpSpPr>
        <p:grpSpPr>
          <a:xfrm>
            <a:off x="1216360" y="2229797"/>
            <a:ext cx="263214" cy="276999"/>
            <a:chOff x="2588332" y="793984"/>
            <a:chExt cx="263214" cy="276999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4B95883D-9741-4E93-874B-7E4FB99A1753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2845E41-7686-4BEC-B4BC-D221AEE8489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D35C515B-5AC9-4E86-B5BF-3EA4C511ECC9}"/>
              </a:ext>
            </a:extLst>
          </p:cNvPr>
          <p:cNvGrpSpPr/>
          <p:nvPr/>
        </p:nvGrpSpPr>
        <p:grpSpPr>
          <a:xfrm>
            <a:off x="5000959" y="2155247"/>
            <a:ext cx="263214" cy="276999"/>
            <a:chOff x="2588332" y="793984"/>
            <a:chExt cx="263214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3FAA0477-125A-4674-A5CF-BEA4B1CC370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6449EAE-4852-47A2-8FC3-0AF97E34B33B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A7D85F88-635F-43AC-A33B-33A50C8A9E16}"/>
              </a:ext>
            </a:extLst>
          </p:cNvPr>
          <p:cNvGrpSpPr/>
          <p:nvPr/>
        </p:nvGrpSpPr>
        <p:grpSpPr>
          <a:xfrm>
            <a:off x="6381026" y="3318722"/>
            <a:ext cx="263214" cy="276999"/>
            <a:chOff x="2588332" y="793984"/>
            <a:chExt cx="263214" cy="276999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C5E91CF8-E28A-4E93-B5B3-C50289D7691D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297182C-30CC-4926-81D2-13EA1BF581D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4946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042314"/>
              </p:ext>
            </p:extLst>
          </p:nvPr>
        </p:nvGraphicFramePr>
        <p:xfrm>
          <a:off x="606107" y="1482399"/>
          <a:ext cx="6358570" cy="84659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465934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913833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1) 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제어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 err="1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펌웨어관리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무선네트워크의 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AP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에 대한 펌웨어를 관리합니다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701663" y="5312099"/>
            <a:ext cx="6156348" cy="1651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의 목록을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이력 버튼을 클릭하여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설정 이력을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관리 대상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목록에서 특정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의 체크 박스를 선택한 후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SSID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사용여부 설정에 대한 사용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/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미사용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여부를 설정할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59DB17E-A9B4-4D92-A00A-AE77AF593CD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01663" y="1746006"/>
            <a:ext cx="6156347" cy="334656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1596958-414D-4DBC-845F-017F728932E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36514" y="7272014"/>
            <a:ext cx="2843323" cy="15196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 Box 129">
            <a:extLst>
              <a:ext uri="{FF2B5EF4-FFF2-40B4-BE49-F238E27FC236}">
                <a16:creationId xmlns:a16="http://schemas.microsoft.com/office/drawing/2014/main" id="{7812850C-DDC3-4D2C-8746-314E4BF20191}"/>
              </a:ext>
            </a:extLst>
          </p:cNvPr>
          <p:cNvSpPr txBox="1"/>
          <p:nvPr/>
        </p:nvSpPr>
        <p:spPr>
          <a:xfrm>
            <a:off x="3977637" y="7335924"/>
            <a:ext cx="2987040" cy="15811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200"/>
              </a:spcBef>
              <a:spcAft>
                <a:spcPts val="400"/>
              </a:spcAft>
            </a:pPr>
            <a:r>
              <a:rPr lang="ko-KR" sz="1100" b="1" dirty="0">
                <a:effectLst/>
                <a:highlight>
                  <a:srgbClr val="C5DCE9"/>
                </a:highlight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· 펌웨어 등록</a:t>
            </a:r>
            <a:endParaRPr lang="ko-KR" sz="1100" b="1" dirty="0">
              <a:effectLst/>
              <a:highlight>
                <a:srgbClr val="C5DCE9"/>
              </a:highlight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103505" indent="-1397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모델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등록된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AP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모델 중 선택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indent="7620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버전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펌웨어 버전 입력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indent="7620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Release Note : Release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정보 입력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indent="7620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파일명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펌웨어 파일 업로드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indent="7620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저장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펌웨어 등록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1622D27-D58E-4CF0-9258-B55129E30426}"/>
              </a:ext>
            </a:extLst>
          </p:cNvPr>
          <p:cNvSpPr/>
          <p:nvPr/>
        </p:nvSpPr>
        <p:spPr>
          <a:xfrm>
            <a:off x="701663" y="9011118"/>
            <a:ext cx="3883400" cy="338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삭제 버튼을 클릭하여 펌웨어를 삭제할 수 있습니다</a:t>
            </a:r>
            <a:r>
              <a:rPr lang="en-GB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  <a:endParaRPr lang="ko-KR" altLang="ko-KR" sz="1100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9914C7B-7D65-4942-87EF-1E2005F77A27}"/>
              </a:ext>
            </a:extLst>
          </p:cNvPr>
          <p:cNvGrpSpPr/>
          <p:nvPr/>
        </p:nvGrpSpPr>
        <p:grpSpPr>
          <a:xfrm>
            <a:off x="733760" y="5368273"/>
            <a:ext cx="263214" cy="276999"/>
            <a:chOff x="2588332" y="793984"/>
            <a:chExt cx="263214" cy="276999"/>
          </a:xfrm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EF6ABD2F-B2D3-4B50-99D9-6CB896444D0C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B4EF05C-1A52-44EE-9187-B525FCEDB0D2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AE6B0037-A365-445B-BD7E-E33F7F0888D6}"/>
              </a:ext>
            </a:extLst>
          </p:cNvPr>
          <p:cNvGrpSpPr/>
          <p:nvPr/>
        </p:nvGrpSpPr>
        <p:grpSpPr>
          <a:xfrm>
            <a:off x="733760" y="6010458"/>
            <a:ext cx="263214" cy="276999"/>
            <a:chOff x="2588332" y="793984"/>
            <a:chExt cx="263214" cy="276999"/>
          </a:xfrm>
        </p:grpSpPr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EEA23B4F-968C-4916-98B1-FCCF1A1D00ED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A1F6504-CE11-46EC-94DF-AD1307B7A7E2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23A3E663-4C6A-42B9-AFC3-9FD7348B5CF0}"/>
              </a:ext>
            </a:extLst>
          </p:cNvPr>
          <p:cNvGrpSpPr/>
          <p:nvPr/>
        </p:nvGrpSpPr>
        <p:grpSpPr>
          <a:xfrm>
            <a:off x="733760" y="6378819"/>
            <a:ext cx="263214" cy="276999"/>
            <a:chOff x="2588332" y="793984"/>
            <a:chExt cx="263214" cy="276999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D05E6A9F-E26D-4969-93E4-AA3ABB97661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C651C0C-A293-4B42-8B8A-78B496AA847E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75CC91FB-0D46-4C1E-BDD8-4715BE461647}"/>
              </a:ext>
            </a:extLst>
          </p:cNvPr>
          <p:cNvGrpSpPr/>
          <p:nvPr/>
        </p:nvGrpSpPr>
        <p:grpSpPr>
          <a:xfrm>
            <a:off x="1250226" y="2257443"/>
            <a:ext cx="263214" cy="276999"/>
            <a:chOff x="2588332" y="793984"/>
            <a:chExt cx="263214" cy="276999"/>
          </a:xfrm>
        </p:grpSpPr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7685E714-B63B-4C28-BD57-9AE59866303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934F20E-A32C-4C99-9FDC-71F25F27B574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91A1F521-A327-442A-93A0-60DBA665FEFB}"/>
              </a:ext>
            </a:extLst>
          </p:cNvPr>
          <p:cNvGrpSpPr/>
          <p:nvPr/>
        </p:nvGrpSpPr>
        <p:grpSpPr>
          <a:xfrm>
            <a:off x="6147955" y="2118943"/>
            <a:ext cx="263214" cy="276999"/>
            <a:chOff x="2588332" y="793984"/>
            <a:chExt cx="263214" cy="276999"/>
          </a:xfrm>
        </p:grpSpPr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37A4229A-805E-475A-A196-921A0D70DC6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0D2D72C-44CA-463B-B91D-BF81F5DA2F5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18C994BA-8F4E-4819-8859-2A231BA3C480}"/>
              </a:ext>
            </a:extLst>
          </p:cNvPr>
          <p:cNvGrpSpPr/>
          <p:nvPr/>
        </p:nvGrpSpPr>
        <p:grpSpPr>
          <a:xfrm>
            <a:off x="6382912" y="2118943"/>
            <a:ext cx="263214" cy="276999"/>
            <a:chOff x="2588332" y="793984"/>
            <a:chExt cx="263214" cy="276999"/>
          </a:xfrm>
        </p:grpSpPr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F33BD119-81D6-4594-8FAC-27FE87D0813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C09B07F-458C-4148-890A-B6CF72915292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7E4C10CE-2195-466D-B742-936B5CE64CF1}"/>
              </a:ext>
            </a:extLst>
          </p:cNvPr>
          <p:cNvGrpSpPr/>
          <p:nvPr/>
        </p:nvGrpSpPr>
        <p:grpSpPr>
          <a:xfrm>
            <a:off x="733760" y="9067689"/>
            <a:ext cx="263214" cy="276999"/>
            <a:chOff x="2588332" y="793984"/>
            <a:chExt cx="263214" cy="276999"/>
          </a:xfrm>
        </p:grpSpPr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2C94071C-51AA-4569-8438-D715D0A9ACF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104A452-92B8-4BA1-B42F-A89DC2109B1D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19DBC9D9-F090-4733-95DE-850628779F2D}"/>
              </a:ext>
            </a:extLst>
          </p:cNvPr>
          <p:cNvGrpSpPr/>
          <p:nvPr/>
        </p:nvGrpSpPr>
        <p:grpSpPr>
          <a:xfrm>
            <a:off x="6617868" y="2118943"/>
            <a:ext cx="263214" cy="276999"/>
            <a:chOff x="2588332" y="793984"/>
            <a:chExt cx="263214" cy="276999"/>
          </a:xfrm>
        </p:grpSpPr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1E060FDD-7B23-4A6D-AF76-132AC889638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13F7D6C-0DD2-4C83-99FD-CE1C4BD4E1FE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37" name="Rectangle 128">
            <a:extLst>
              <a:ext uri="{FF2B5EF4-FFF2-40B4-BE49-F238E27FC236}">
                <a16:creationId xmlns:a16="http://schemas.microsoft.com/office/drawing/2014/main" id="{39C324B0-6ACD-498E-B4EF-5F491D927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590" y="721220"/>
            <a:ext cx="6882941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500" b="0" kern="0" spc="-50" baseline="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6.2. AP </a:t>
            </a:r>
            <a:r>
              <a:rPr kumimoji="0" lang="ko-KR" altLang="en-US" sz="1500" b="0" kern="0" spc="-50" baseline="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관리 </a:t>
            </a:r>
            <a:r>
              <a:rPr kumimoji="0" lang="en-US" altLang="ko-KR" sz="1500" b="0" kern="0" spc="-50" baseline="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&gt; AP </a:t>
            </a:r>
            <a:r>
              <a:rPr lang="ko-KR" altLang="en-US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제어</a:t>
            </a:r>
            <a:endParaRPr kumimoji="0" lang="ko-KR" altLang="en-US" sz="1500" b="0" kern="0" spc="-50" baseline="0" dirty="0">
              <a:ln w="3175">
                <a:noFill/>
              </a:ln>
              <a:solidFill>
                <a:schemeClr val="accent1">
                  <a:lumMod val="75000"/>
                </a:schemeClr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70224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179499"/>
              </p:ext>
            </p:extLst>
          </p:nvPr>
        </p:nvGraphicFramePr>
        <p:xfrm>
          <a:off x="606107" y="1482398"/>
          <a:ext cx="6358570" cy="8474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474401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2) 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제어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채널 설정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무선네트워크의 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AP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에 대한 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AP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채널을 관리합니다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766480" y="5181471"/>
            <a:ext cx="6031135" cy="1651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의 목록을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관리 대상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목록의 이력 버튼을 클릭하여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설정 이력을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관리 대상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목록에서 특정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의 체크 박스를 선택한 후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2.4G/5G Radio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채널에 대한 자동채널모드 사용 여부 및 수동 채널 번호를 설정할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D5B822E5-DEFD-4871-8241-94EDD6DE612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66480" y="1578400"/>
            <a:ext cx="6031135" cy="341280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D73DA9BF-098A-414C-9ABB-8C6DFF6ECB67}"/>
              </a:ext>
            </a:extLst>
          </p:cNvPr>
          <p:cNvGrpSpPr/>
          <p:nvPr/>
        </p:nvGrpSpPr>
        <p:grpSpPr>
          <a:xfrm>
            <a:off x="733760" y="5237645"/>
            <a:ext cx="263214" cy="276999"/>
            <a:chOff x="2588332" y="793984"/>
            <a:chExt cx="263214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5BD181B6-6164-4B33-93AB-4EA0B77D2252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2CE27EA-9392-4FAC-B4E2-6EFA4B5B45B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6B0416B0-4A77-4E06-8803-A8A3705CD3BB}"/>
              </a:ext>
            </a:extLst>
          </p:cNvPr>
          <p:cNvGrpSpPr/>
          <p:nvPr/>
        </p:nvGrpSpPr>
        <p:grpSpPr>
          <a:xfrm>
            <a:off x="746894" y="5896861"/>
            <a:ext cx="263214" cy="276999"/>
            <a:chOff x="2588332" y="793984"/>
            <a:chExt cx="263214" cy="276999"/>
          </a:xfrm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2F8FE7EF-6E62-4555-B89C-AFEFBCF24F9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4EF15F1-1B78-4022-A03F-7EB1C395939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101161D8-95C6-469D-B818-C155C0EB461A}"/>
              </a:ext>
            </a:extLst>
          </p:cNvPr>
          <p:cNvGrpSpPr/>
          <p:nvPr/>
        </p:nvGrpSpPr>
        <p:grpSpPr>
          <a:xfrm>
            <a:off x="746894" y="6265211"/>
            <a:ext cx="263214" cy="276999"/>
            <a:chOff x="2588332" y="793984"/>
            <a:chExt cx="263214" cy="276999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2BDE2B43-BA26-441F-BD02-B93DE9A1BBC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440D701-C78D-48EB-8AB1-1B313B715EC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0755D615-DEAB-4472-A8D9-875DD81DFB5E}"/>
              </a:ext>
            </a:extLst>
          </p:cNvPr>
          <p:cNvGrpSpPr/>
          <p:nvPr/>
        </p:nvGrpSpPr>
        <p:grpSpPr>
          <a:xfrm>
            <a:off x="1267160" y="2006629"/>
            <a:ext cx="263214" cy="276999"/>
            <a:chOff x="2588332" y="793984"/>
            <a:chExt cx="263214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525D7364-CEDE-401D-9E5C-713A522A050E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425550B-B452-47AE-BF62-82E028CAF962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7709C7CD-EF84-4E1A-9A20-493F142C1AA5}"/>
              </a:ext>
            </a:extLst>
          </p:cNvPr>
          <p:cNvGrpSpPr/>
          <p:nvPr/>
        </p:nvGrpSpPr>
        <p:grpSpPr>
          <a:xfrm>
            <a:off x="4997161" y="2006628"/>
            <a:ext cx="263214" cy="276999"/>
            <a:chOff x="2588332" y="793984"/>
            <a:chExt cx="263214" cy="276999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F5E7DBAD-CC37-4D69-B4CA-AB221C5229F3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D9F94AE-DFD2-437A-9E37-8D18208D1916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329681D3-C7A1-4176-9815-85B9F3C595B3}"/>
              </a:ext>
            </a:extLst>
          </p:cNvPr>
          <p:cNvGrpSpPr/>
          <p:nvPr/>
        </p:nvGrpSpPr>
        <p:grpSpPr>
          <a:xfrm>
            <a:off x="6377227" y="3007804"/>
            <a:ext cx="263214" cy="276999"/>
            <a:chOff x="2588332" y="793984"/>
            <a:chExt cx="263214" cy="276999"/>
          </a:xfrm>
        </p:grpSpPr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FFAD6B9B-79DC-4CD9-87A3-DBE40CADDE7F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3B4E20E-1729-4D77-9637-9D86A20DF750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79D3441-968A-4051-AFA9-7875B608987F}"/>
              </a:ext>
            </a:extLst>
          </p:cNvPr>
          <p:cNvGrpSpPr/>
          <p:nvPr/>
        </p:nvGrpSpPr>
        <p:grpSpPr>
          <a:xfrm>
            <a:off x="6368761" y="4540271"/>
            <a:ext cx="263214" cy="276999"/>
            <a:chOff x="2588332" y="793984"/>
            <a:chExt cx="263214" cy="276999"/>
          </a:xfrm>
        </p:grpSpPr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864EF697-C59D-4FFF-A67E-20EF1D3126A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B4FC0E4-4912-4F8A-8691-564C1D66538D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7357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814566"/>
              </p:ext>
            </p:extLst>
          </p:nvPr>
        </p:nvGraphicFramePr>
        <p:xfrm>
          <a:off x="606107" y="1482398"/>
          <a:ext cx="6358570" cy="8499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499801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3) 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제어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무선출력설정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무선네트워크의 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AP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에 대한 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AP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무선출력을 관리합니다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749228" y="5181471"/>
            <a:ext cx="6048387" cy="1651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의 목록을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관리 대상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목록의 이력 버튼을 클릭하여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설정 이력을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관리 대상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목록에서 특정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의 체크 박스를 선택한 후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2.4G/5G Radio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채널에 대한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무선출력세기 및 무선 대역폭을 설정할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0DD424B-AE60-4827-AB9B-B29069CADFD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49228" y="1618563"/>
            <a:ext cx="6048387" cy="335630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1F376E97-EE6A-4D07-AC96-9A1AA20717E3}"/>
              </a:ext>
            </a:extLst>
          </p:cNvPr>
          <p:cNvGrpSpPr/>
          <p:nvPr/>
        </p:nvGrpSpPr>
        <p:grpSpPr>
          <a:xfrm>
            <a:off x="733760" y="5237645"/>
            <a:ext cx="263214" cy="276999"/>
            <a:chOff x="2588332" y="793984"/>
            <a:chExt cx="263214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C7053B36-AA35-4BC4-9C36-40BBFA92B57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65A98EF-87E1-4BB9-BE23-90977C0A205E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2FF2D1E6-96F9-4271-9D50-F40ABBF22541}"/>
              </a:ext>
            </a:extLst>
          </p:cNvPr>
          <p:cNvGrpSpPr/>
          <p:nvPr/>
        </p:nvGrpSpPr>
        <p:grpSpPr>
          <a:xfrm>
            <a:off x="746894" y="5896861"/>
            <a:ext cx="263214" cy="276999"/>
            <a:chOff x="2588332" y="793984"/>
            <a:chExt cx="263214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C539DF7C-D9D1-4B0A-ADC5-55751243859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ACA8C86-BE59-4342-A20B-3755FB98A6E3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8BEA8887-BCD1-47C9-8029-10A90E7318B9}"/>
              </a:ext>
            </a:extLst>
          </p:cNvPr>
          <p:cNvGrpSpPr/>
          <p:nvPr/>
        </p:nvGrpSpPr>
        <p:grpSpPr>
          <a:xfrm>
            <a:off x="746894" y="6265211"/>
            <a:ext cx="263214" cy="276999"/>
            <a:chOff x="2588332" y="793984"/>
            <a:chExt cx="263214" cy="276999"/>
          </a:xfrm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F49495C8-6560-40B2-91BF-C734C8C0A43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AE62419-77AE-4997-805A-1DEBCA29492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73895FC7-D4CD-40AB-A814-21550EE75E1B}"/>
              </a:ext>
            </a:extLst>
          </p:cNvPr>
          <p:cNvGrpSpPr/>
          <p:nvPr/>
        </p:nvGrpSpPr>
        <p:grpSpPr>
          <a:xfrm>
            <a:off x="1267160" y="2006629"/>
            <a:ext cx="263214" cy="276999"/>
            <a:chOff x="2588332" y="793984"/>
            <a:chExt cx="263214" cy="276999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AAE4B81B-8697-44CE-9C61-EB6907EC5F42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BA59C8F-FEFE-4064-9E1B-6C1A2D8FE96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0FC9C89A-2AFB-4C75-BAFB-A111E044B592}"/>
              </a:ext>
            </a:extLst>
          </p:cNvPr>
          <p:cNvGrpSpPr/>
          <p:nvPr/>
        </p:nvGrpSpPr>
        <p:grpSpPr>
          <a:xfrm>
            <a:off x="4997161" y="2006628"/>
            <a:ext cx="263214" cy="276999"/>
            <a:chOff x="2588332" y="793984"/>
            <a:chExt cx="263214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8D2109EB-123C-46C5-9BA4-B2C35BF1817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3027833-DE6A-4E71-9518-B08AE4A6D663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02703048-6D55-4424-8433-C8A41D2518F5}"/>
              </a:ext>
            </a:extLst>
          </p:cNvPr>
          <p:cNvGrpSpPr/>
          <p:nvPr/>
        </p:nvGrpSpPr>
        <p:grpSpPr>
          <a:xfrm>
            <a:off x="6402627" y="2779204"/>
            <a:ext cx="263214" cy="276999"/>
            <a:chOff x="2588332" y="793984"/>
            <a:chExt cx="263214" cy="276999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C8A4B6D7-A40F-4D6E-8FD7-402F7CCC552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31980F3-34F9-48AA-92D3-01EE806CC4FE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556272D2-B05F-4A43-AC79-9C54C7F9D62B}"/>
              </a:ext>
            </a:extLst>
          </p:cNvPr>
          <p:cNvGrpSpPr/>
          <p:nvPr/>
        </p:nvGrpSpPr>
        <p:grpSpPr>
          <a:xfrm>
            <a:off x="6394161" y="4184671"/>
            <a:ext cx="263214" cy="276999"/>
            <a:chOff x="2588332" y="793984"/>
            <a:chExt cx="263214" cy="276999"/>
          </a:xfrm>
        </p:grpSpPr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92866FE7-381B-4EE4-B304-7F8E91EB52F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EFCB3B6-B25B-4C47-B25B-2882E01A70F3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81070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CD11D4FC-6E72-4201-8AE3-2B34C515A278}"/>
              </a:ext>
            </a:extLst>
          </p:cNvPr>
          <p:cNvGraphicFramePr>
            <a:graphicFrameLocks noGrp="1"/>
          </p:cNvGraphicFramePr>
          <p:nvPr/>
        </p:nvGraphicFramePr>
        <p:xfrm>
          <a:off x="606107" y="1495329"/>
          <a:ext cx="6358570" cy="8444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444538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fld id="{0C649498-C4A0-4810-8594-795D1A96C857}" type="slidenum">
                        <a:rPr lang="ko-KR" altLang="en-US" sz="1000" smtClean="0"/>
                        <a:pPr latinLnBrk="1">
                          <a:lnSpc>
                            <a:spcPct val="120000"/>
                          </a:lnSpc>
                        </a:pPr>
                        <a:t>15</a:t>
                      </a:fld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6" name="직사각형 5">
            <a:extLst>
              <a:ext uri="{FF2B5EF4-FFF2-40B4-BE49-F238E27FC236}">
                <a16:creationId xmlns:a16="http://schemas.microsoft.com/office/drawing/2014/main" id="{18920004-C585-4545-ADE7-DDCCEF802681}"/>
              </a:ext>
            </a:extLst>
          </p:cNvPr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4) 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SSID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설정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무선네트워크의 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AP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에 대한 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SSID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를 설정합니다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17A493A-3D19-4102-B5C9-838204E110C3}"/>
              </a:ext>
            </a:extLst>
          </p:cNvPr>
          <p:cNvSpPr/>
          <p:nvPr/>
        </p:nvSpPr>
        <p:spPr>
          <a:xfrm>
            <a:off x="697469" y="5036633"/>
            <a:ext cx="6151905" cy="143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SSID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명칭 버튼을 클릭하여 선택한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SSID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의 명칭을 변경할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활성설정 버튼을 클릭하여 선택한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SSID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의 활성화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/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비활성화를 설정하실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비밀번호설정 버튼을 클릭하여 선택한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SSID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의 패스워드를 변경하실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보안인증설정 버튼을 클릭하여 선택한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SSID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의 보안인증방식을 설정하실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10FA6F63-08A3-401D-8FA8-8C20A11DAF0E}"/>
              </a:ext>
            </a:extLst>
          </p:cNvPr>
          <p:cNvGrpSpPr/>
          <p:nvPr/>
        </p:nvGrpSpPr>
        <p:grpSpPr>
          <a:xfrm>
            <a:off x="733760" y="5110651"/>
            <a:ext cx="263214" cy="276999"/>
            <a:chOff x="2588332" y="793984"/>
            <a:chExt cx="263214" cy="276999"/>
          </a:xfrm>
        </p:grpSpPr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01B569EE-C6F0-4038-88A4-81EBA1A5441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3CE287C-4ADF-4ACF-A971-2F08BE30A3AE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D92BE0CE-A477-477B-A0F7-184C60D067C0}"/>
              </a:ext>
            </a:extLst>
          </p:cNvPr>
          <p:cNvGrpSpPr/>
          <p:nvPr/>
        </p:nvGrpSpPr>
        <p:grpSpPr>
          <a:xfrm>
            <a:off x="733760" y="5478518"/>
            <a:ext cx="263214" cy="276999"/>
            <a:chOff x="2588332" y="793984"/>
            <a:chExt cx="263214" cy="276999"/>
          </a:xfrm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D3AE2D6C-A526-4960-BFC4-51C4DA6C900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5BAECAC-3F9C-4053-970D-B844AE76FEED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5F8087B9-9707-4449-850B-B0857417B9C8}"/>
              </a:ext>
            </a:extLst>
          </p:cNvPr>
          <p:cNvGrpSpPr/>
          <p:nvPr/>
        </p:nvGrpSpPr>
        <p:grpSpPr>
          <a:xfrm>
            <a:off x="733760" y="5833813"/>
            <a:ext cx="263214" cy="276999"/>
            <a:chOff x="2588332" y="793984"/>
            <a:chExt cx="263214" cy="276999"/>
          </a:xfrm>
        </p:grpSpPr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4540F2D3-F194-4FD9-AD42-83F7FD3EBB3E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D57F610-DB8C-439E-9ED8-B2B56B681D6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8" name="그림 27">
            <a:extLst>
              <a:ext uri="{FF2B5EF4-FFF2-40B4-BE49-F238E27FC236}">
                <a16:creationId xmlns:a16="http://schemas.microsoft.com/office/drawing/2014/main" id="{8E2572B3-F949-4C31-820A-4A0A629C3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554" y="1663480"/>
            <a:ext cx="6221734" cy="276593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C2E04FDF-E2A6-4AD2-B85C-0BD0D2A40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3579" y="1923453"/>
            <a:ext cx="3905795" cy="1724266"/>
          </a:xfrm>
          <a:prstGeom prst="rect">
            <a:avLst/>
          </a:prstGeom>
        </p:spPr>
      </p:pic>
      <p:grpSp>
        <p:nvGrpSpPr>
          <p:cNvPr id="33" name="그룹 32">
            <a:extLst>
              <a:ext uri="{FF2B5EF4-FFF2-40B4-BE49-F238E27FC236}">
                <a16:creationId xmlns:a16="http://schemas.microsoft.com/office/drawing/2014/main" id="{87709B99-B17E-4E6D-A3B2-F1105C67EA6E}"/>
              </a:ext>
            </a:extLst>
          </p:cNvPr>
          <p:cNvGrpSpPr/>
          <p:nvPr/>
        </p:nvGrpSpPr>
        <p:grpSpPr>
          <a:xfrm>
            <a:off x="3093783" y="1785005"/>
            <a:ext cx="263214" cy="276999"/>
            <a:chOff x="2588332" y="793984"/>
            <a:chExt cx="263214" cy="276999"/>
          </a:xfrm>
        </p:grpSpPr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7F939631-71CD-4487-ACE6-23CF1F24752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36D4C6D-BC39-4F5D-899F-A7DD19F41987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48C0DF0F-9835-4002-83BF-C94C97B03927}"/>
              </a:ext>
            </a:extLst>
          </p:cNvPr>
          <p:cNvGrpSpPr/>
          <p:nvPr/>
        </p:nvGrpSpPr>
        <p:grpSpPr>
          <a:xfrm>
            <a:off x="3929812" y="1777364"/>
            <a:ext cx="263214" cy="276999"/>
            <a:chOff x="2588332" y="793984"/>
            <a:chExt cx="263214" cy="276999"/>
          </a:xfrm>
        </p:grpSpPr>
        <p:sp>
          <p:nvSpPr>
            <p:cNvPr id="37" name="타원 36">
              <a:extLst>
                <a:ext uri="{FF2B5EF4-FFF2-40B4-BE49-F238E27FC236}">
                  <a16:creationId xmlns:a16="http://schemas.microsoft.com/office/drawing/2014/main" id="{B71A738E-B51F-4074-8410-65458BFDD49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73A8199-2126-4949-A3A6-35E203B4F64E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EC741D26-51EB-4F86-852F-3581EDF2B96B}"/>
              </a:ext>
            </a:extLst>
          </p:cNvPr>
          <p:cNvGrpSpPr/>
          <p:nvPr/>
        </p:nvGrpSpPr>
        <p:grpSpPr>
          <a:xfrm>
            <a:off x="4739712" y="1779965"/>
            <a:ext cx="263214" cy="276999"/>
            <a:chOff x="2588332" y="793984"/>
            <a:chExt cx="263214" cy="276999"/>
          </a:xfrm>
        </p:grpSpPr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1AE9C366-CF01-4AC2-9163-0F5F82E91BD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8593703-2F0A-4275-83D2-441ABA70A768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7B52879E-C038-409F-AA0B-B233BCE3C4A9}"/>
              </a:ext>
            </a:extLst>
          </p:cNvPr>
          <p:cNvGrpSpPr/>
          <p:nvPr/>
        </p:nvGrpSpPr>
        <p:grpSpPr>
          <a:xfrm>
            <a:off x="729404" y="6169093"/>
            <a:ext cx="263214" cy="276999"/>
            <a:chOff x="2588332" y="793984"/>
            <a:chExt cx="263214" cy="276999"/>
          </a:xfrm>
        </p:grpSpPr>
        <p:sp>
          <p:nvSpPr>
            <p:cNvPr id="43" name="타원 42">
              <a:extLst>
                <a:ext uri="{FF2B5EF4-FFF2-40B4-BE49-F238E27FC236}">
                  <a16:creationId xmlns:a16="http://schemas.microsoft.com/office/drawing/2014/main" id="{CC8CB1DC-3371-4BAA-BDFF-80F272CD89C9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4FA5782-8A22-41D7-A996-0F63ACA705C8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59A6AC1D-5D8D-47C7-A693-28B7261EC576}"/>
              </a:ext>
            </a:extLst>
          </p:cNvPr>
          <p:cNvGrpSpPr/>
          <p:nvPr/>
        </p:nvGrpSpPr>
        <p:grpSpPr>
          <a:xfrm>
            <a:off x="5754262" y="1775606"/>
            <a:ext cx="263214" cy="276999"/>
            <a:chOff x="2588332" y="793984"/>
            <a:chExt cx="263214" cy="276999"/>
          </a:xfrm>
        </p:grpSpPr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C447E126-F61E-4411-A884-0108BDB3F25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B6B1FF3-3AAF-4654-BF3E-14F31E1C1EC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9074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3410881B-632A-4AC7-B6B1-18B8D14256E4}"/>
              </a:ext>
            </a:extLst>
          </p:cNvPr>
          <p:cNvGraphicFramePr>
            <a:graphicFrameLocks noGrp="1"/>
          </p:cNvGraphicFramePr>
          <p:nvPr/>
        </p:nvGraphicFramePr>
        <p:xfrm>
          <a:off x="606107" y="1495329"/>
          <a:ext cx="6358570" cy="8444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444538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fld id="{0C649498-C4A0-4810-8594-795D1A96C857}" type="slidenum">
                        <a:rPr lang="ko-KR" altLang="en-US" sz="1000" smtClean="0"/>
                        <a:pPr latinLnBrk="1">
                          <a:lnSpc>
                            <a:spcPct val="120000"/>
                          </a:lnSpc>
                        </a:pPr>
                        <a:t>16</a:t>
                      </a:fld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3" name="직사각형 2">
            <a:extLst>
              <a:ext uri="{FF2B5EF4-FFF2-40B4-BE49-F238E27FC236}">
                <a16:creationId xmlns:a16="http://schemas.microsoft.com/office/drawing/2014/main" id="{553C3ABB-5F79-4103-89CA-8E8F6500CE69}"/>
              </a:ext>
            </a:extLst>
          </p:cNvPr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5) 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 제어이력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AP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의 제어이력을 표시합니다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E00CA36-4931-4A31-8E09-D103981BF9FF}"/>
              </a:ext>
            </a:extLst>
          </p:cNvPr>
          <p:cNvSpPr/>
          <p:nvPr/>
        </p:nvSpPr>
        <p:spPr>
          <a:xfrm>
            <a:off x="697469" y="5310956"/>
            <a:ext cx="6151905" cy="1356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그룹정보에서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제어이력을 열람하고자 하는 학교나 교육지원청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교육청을 선택합니다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제어 현황에서 제어구분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처리자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ID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처리자명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소속그룹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총제어건수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성공률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실패율을 표시합니다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적용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현황에서 제어 현황에서 선택한 제어내역을 수행한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를 확인할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38777A4-9D2D-4350-B90A-066FF8B06AEB}"/>
              </a:ext>
            </a:extLst>
          </p:cNvPr>
          <p:cNvGrpSpPr/>
          <p:nvPr/>
        </p:nvGrpSpPr>
        <p:grpSpPr>
          <a:xfrm>
            <a:off x="733760" y="5384974"/>
            <a:ext cx="263214" cy="276999"/>
            <a:chOff x="2588332" y="793984"/>
            <a:chExt cx="263214" cy="276999"/>
          </a:xfrm>
        </p:grpSpPr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C659AC14-A04C-48A5-BBC5-970F0D749D8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93DA204-D971-4854-8BA1-6C19B57BF5D4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817F4AAA-776B-4446-955A-299DF7680213}"/>
              </a:ext>
            </a:extLst>
          </p:cNvPr>
          <p:cNvGrpSpPr/>
          <p:nvPr/>
        </p:nvGrpSpPr>
        <p:grpSpPr>
          <a:xfrm>
            <a:off x="733760" y="5752841"/>
            <a:ext cx="263214" cy="276999"/>
            <a:chOff x="2588332" y="793984"/>
            <a:chExt cx="263214" cy="276999"/>
          </a:xfrm>
        </p:grpSpPr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3EB625A7-A841-437C-BE0D-0226962CEEF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ED4DB57-7EF7-4380-A414-CB683326A1E9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F7D5A07E-28A4-42FA-B0E7-3DD62D23080E}"/>
              </a:ext>
            </a:extLst>
          </p:cNvPr>
          <p:cNvGrpSpPr/>
          <p:nvPr/>
        </p:nvGrpSpPr>
        <p:grpSpPr>
          <a:xfrm>
            <a:off x="733760" y="6356329"/>
            <a:ext cx="263214" cy="276999"/>
            <a:chOff x="2588332" y="793984"/>
            <a:chExt cx="263214" cy="276999"/>
          </a:xfrm>
        </p:grpSpPr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A5468744-6836-4234-8C57-608FC6B7CA33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6B81596-84AB-42A6-A2E3-D2942F1B7A9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2" name="그림 31">
            <a:extLst>
              <a:ext uri="{FF2B5EF4-FFF2-40B4-BE49-F238E27FC236}">
                <a16:creationId xmlns:a16="http://schemas.microsoft.com/office/drawing/2014/main" id="{0C06FB7B-4061-45F6-8431-F277D8F6F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470" y="1627311"/>
            <a:ext cx="6135116" cy="2780825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grpSp>
        <p:nvGrpSpPr>
          <p:cNvPr id="33" name="그룹 32">
            <a:extLst>
              <a:ext uri="{FF2B5EF4-FFF2-40B4-BE49-F238E27FC236}">
                <a16:creationId xmlns:a16="http://schemas.microsoft.com/office/drawing/2014/main" id="{8AF77C83-DB8C-4BA6-A8A9-E70BF9611E9E}"/>
              </a:ext>
            </a:extLst>
          </p:cNvPr>
          <p:cNvGrpSpPr/>
          <p:nvPr/>
        </p:nvGrpSpPr>
        <p:grpSpPr>
          <a:xfrm>
            <a:off x="703278" y="1984271"/>
            <a:ext cx="263214" cy="276999"/>
            <a:chOff x="2588332" y="793984"/>
            <a:chExt cx="263214" cy="276999"/>
          </a:xfrm>
        </p:grpSpPr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DCC83DD6-552D-475A-A4E3-19C9CF0006C3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CA9A4BA-7297-442E-B455-4B76FA259016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CFB551BD-0ADF-48F8-8700-A8B2072E3BED}"/>
              </a:ext>
            </a:extLst>
          </p:cNvPr>
          <p:cNvGrpSpPr/>
          <p:nvPr/>
        </p:nvGrpSpPr>
        <p:grpSpPr>
          <a:xfrm>
            <a:off x="1487052" y="1986377"/>
            <a:ext cx="263214" cy="276999"/>
            <a:chOff x="2588332" y="793984"/>
            <a:chExt cx="263214" cy="276999"/>
          </a:xfrm>
        </p:grpSpPr>
        <p:sp>
          <p:nvSpPr>
            <p:cNvPr id="37" name="타원 36">
              <a:extLst>
                <a:ext uri="{FF2B5EF4-FFF2-40B4-BE49-F238E27FC236}">
                  <a16:creationId xmlns:a16="http://schemas.microsoft.com/office/drawing/2014/main" id="{DECD0FEE-9D06-49A8-887F-F5C7C224C38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317C173-A64B-4042-A5C7-EF8BA5445B4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D209C3B6-8B21-4984-8EF2-6E38780B73EF}"/>
              </a:ext>
            </a:extLst>
          </p:cNvPr>
          <p:cNvGrpSpPr/>
          <p:nvPr/>
        </p:nvGrpSpPr>
        <p:grpSpPr>
          <a:xfrm>
            <a:off x="1487052" y="3216878"/>
            <a:ext cx="263214" cy="276999"/>
            <a:chOff x="2588332" y="793984"/>
            <a:chExt cx="263214" cy="276999"/>
          </a:xfrm>
        </p:grpSpPr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86EF85C7-B70B-4147-BF7B-161E47CD30B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AE7B31A-1FBC-4ADC-AE9A-1872E6D35574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9781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28">
            <a:extLst>
              <a:ext uri="{FF2B5EF4-FFF2-40B4-BE49-F238E27FC236}">
                <a16:creationId xmlns:a16="http://schemas.microsoft.com/office/drawing/2014/main" id="{503F4775-DA14-4488-A1EA-0CF147F87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" y="774341"/>
            <a:ext cx="688294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800" b="0" kern="0" spc="-50" baseline="0" dirty="0">
                <a:ln w="3175">
                  <a:noFill/>
                </a:ln>
                <a:solidFill>
                  <a:srgbClr val="1D4397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7. PoE </a:t>
            </a:r>
            <a:r>
              <a:rPr kumimoji="0" lang="ko-KR" altLang="en-US" sz="1800" b="0" kern="0" spc="-50" baseline="0" dirty="0">
                <a:ln w="3175">
                  <a:noFill/>
                </a:ln>
                <a:solidFill>
                  <a:srgbClr val="1D4397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관리</a:t>
            </a:r>
          </a:p>
        </p:txBody>
      </p:sp>
      <p:sp>
        <p:nvSpPr>
          <p:cNvPr id="14" name="Rectangle 128">
            <a:extLst>
              <a:ext uri="{FF2B5EF4-FFF2-40B4-BE49-F238E27FC236}">
                <a16:creationId xmlns:a16="http://schemas.microsoft.com/office/drawing/2014/main" id="{3E6EAAD7-3B20-41EA-A929-634813AB3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590" y="1178424"/>
            <a:ext cx="6882941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defTabSz="914400" eaLnBrk="0" hangingPunct="0">
              <a:defRPr/>
            </a:pPr>
            <a:r>
              <a:rPr lang="en-US" altLang="ko-KR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7.1 PoE</a:t>
            </a:r>
            <a:r>
              <a:rPr lang="ko-KR" altLang="en-US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관리 </a:t>
            </a:r>
            <a:r>
              <a:rPr lang="en-US" altLang="ko-KR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&gt; PoE</a:t>
            </a:r>
            <a:r>
              <a:rPr lang="ko-KR" altLang="en-US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모니터링</a:t>
            </a:r>
            <a:endParaRPr kumimoji="0" lang="ko-KR" altLang="en-US" sz="1500" b="0" kern="0" spc="-50" baseline="0" dirty="0">
              <a:ln w="3175">
                <a:noFill/>
              </a:ln>
              <a:solidFill>
                <a:schemeClr val="accent1">
                  <a:lumMod val="75000"/>
                </a:schemeClr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Arial Unicode MS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3055E589-50D6-4B4A-A1D5-0DDD89E289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271511"/>
              </p:ext>
            </p:extLst>
          </p:nvPr>
        </p:nvGraphicFramePr>
        <p:xfrm>
          <a:off x="648177" y="2272281"/>
          <a:ext cx="6358570" cy="7645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7645192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8" name="직사각형 17">
            <a:extLst>
              <a:ext uri="{FF2B5EF4-FFF2-40B4-BE49-F238E27FC236}">
                <a16:creationId xmlns:a16="http://schemas.microsoft.com/office/drawing/2014/main" id="{4DC1AA54-FCBB-4CC5-94E8-4D5C1DB59FBA}"/>
              </a:ext>
            </a:extLst>
          </p:cNvPr>
          <p:cNvSpPr/>
          <p:nvPr/>
        </p:nvSpPr>
        <p:spPr>
          <a:xfrm>
            <a:off x="552927" y="1542930"/>
            <a:ext cx="6453820" cy="595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1) PoE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PoE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모니터링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PoE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무선네트워크의 단</a:t>
            </a:r>
            <a:r>
              <a:rPr lang="en-US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PoE</a:t>
            </a:r>
            <a:r>
              <a:rPr lang="ko-KR" alt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장비에 대한 일반 현황을 관리합니다</a:t>
            </a:r>
            <a:r>
              <a:rPr lang="en-US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ko-KR" altLang="ko-KR" sz="1100" dirty="0"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DC949CE-4A8F-4DC8-ABBA-B6AD18BEC145}"/>
              </a:ext>
            </a:extLst>
          </p:cNvPr>
          <p:cNvSpPr/>
          <p:nvPr/>
        </p:nvSpPr>
        <p:spPr>
          <a:xfrm>
            <a:off x="790328" y="6123732"/>
            <a:ext cx="6074265" cy="329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 리스트를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 리스트 조회 항목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그룹명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학교명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장비명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IP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주소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제조사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모델명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시리얼번호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OS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버전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도입일자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내구연한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 리스트 상단의 엑셀 버튼을 클릭하여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 리스트를 엑셀 파일로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 리스트에서 특정 장비를 더블 클릭하여 선택한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장비에 연결된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리스트를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리스트 조회 항목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그룹명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학교명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명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AP IP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주소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AP MAC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주소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모델명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설치 위치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제조사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도입일자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내구연한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리스트 상단의 엑셀 버튼을 클릭하여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리스트를 엑셀 파일로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ADAF5F6-5BD9-4BDC-8F70-1393815FE60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90329" y="2410335"/>
            <a:ext cx="6074265" cy="355543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E721347F-C10E-43B4-ACD6-D519C207A95D}"/>
              </a:ext>
            </a:extLst>
          </p:cNvPr>
          <p:cNvGrpSpPr/>
          <p:nvPr/>
        </p:nvGrpSpPr>
        <p:grpSpPr>
          <a:xfrm>
            <a:off x="790328" y="6199932"/>
            <a:ext cx="263214" cy="276999"/>
            <a:chOff x="2588332" y="793984"/>
            <a:chExt cx="263214" cy="276999"/>
          </a:xfrm>
        </p:grpSpPr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C444FF0D-05A9-4263-96E2-F4EC373495B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466A625-DE57-4A26-8FB5-B732F78BDC3A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A4965772-46CD-4641-B25D-50D16054A187}"/>
              </a:ext>
            </a:extLst>
          </p:cNvPr>
          <p:cNvGrpSpPr/>
          <p:nvPr/>
        </p:nvGrpSpPr>
        <p:grpSpPr>
          <a:xfrm>
            <a:off x="790328" y="6859148"/>
            <a:ext cx="263214" cy="276999"/>
            <a:chOff x="2588332" y="793984"/>
            <a:chExt cx="263214" cy="276999"/>
          </a:xfrm>
        </p:grpSpPr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23FEE537-13A9-402E-90CD-185B86EE830D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7411E4A-2F0D-49A1-9D24-FA01C194A2E0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2ED4A677-F7F9-4C74-B0F9-01E9E0DF9515}"/>
              </a:ext>
            </a:extLst>
          </p:cNvPr>
          <p:cNvGrpSpPr/>
          <p:nvPr/>
        </p:nvGrpSpPr>
        <p:grpSpPr>
          <a:xfrm>
            <a:off x="790328" y="7494652"/>
            <a:ext cx="263214" cy="276999"/>
            <a:chOff x="2588332" y="793984"/>
            <a:chExt cx="263214" cy="276999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26DCA4A1-9EF3-4123-9B07-86FA987702F2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A2F51B8-2970-4FE0-AA46-A6D96A4AB217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E6D18FE9-6730-4B80-BB9A-5C3A8A68DB48}"/>
              </a:ext>
            </a:extLst>
          </p:cNvPr>
          <p:cNvGrpSpPr/>
          <p:nvPr/>
        </p:nvGrpSpPr>
        <p:grpSpPr>
          <a:xfrm>
            <a:off x="790328" y="8100007"/>
            <a:ext cx="263214" cy="276999"/>
            <a:chOff x="2588332" y="793984"/>
            <a:chExt cx="263214" cy="276999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0794DB3A-F45B-4CAD-873E-28726C4F05D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6F349BC-C490-4F59-BE22-9F5971F78B68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B52CBE70-1E37-4A4F-98A9-032DE6437D35}"/>
              </a:ext>
            </a:extLst>
          </p:cNvPr>
          <p:cNvGrpSpPr/>
          <p:nvPr/>
        </p:nvGrpSpPr>
        <p:grpSpPr>
          <a:xfrm>
            <a:off x="790328" y="8772286"/>
            <a:ext cx="263214" cy="276999"/>
            <a:chOff x="2588332" y="793984"/>
            <a:chExt cx="263214" cy="276999"/>
          </a:xfrm>
        </p:grpSpPr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8DAC67AB-9811-4097-9DAE-4C3E6496077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866008D-BB75-41AE-A3E7-1B8CC3B71EE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EBDB27A1-B7BD-4702-829F-8ABD7E3CD55C}"/>
              </a:ext>
            </a:extLst>
          </p:cNvPr>
          <p:cNvGrpSpPr/>
          <p:nvPr/>
        </p:nvGrpSpPr>
        <p:grpSpPr>
          <a:xfrm>
            <a:off x="777265" y="9407789"/>
            <a:ext cx="263214" cy="276999"/>
            <a:chOff x="2588332" y="793984"/>
            <a:chExt cx="263214" cy="276999"/>
          </a:xfrm>
        </p:grpSpPr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1F49A93D-B2DA-4DD9-BA70-1DB0AF90A82D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0E59371-43DB-460A-8DA7-0DC316B4103E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6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6742581A-5B73-43FA-87C7-34B0B477B9A4}"/>
              </a:ext>
            </a:extLst>
          </p:cNvPr>
          <p:cNvGrpSpPr/>
          <p:nvPr/>
        </p:nvGrpSpPr>
        <p:grpSpPr>
          <a:xfrm>
            <a:off x="1340661" y="2971301"/>
            <a:ext cx="263214" cy="276999"/>
            <a:chOff x="2588332" y="793984"/>
            <a:chExt cx="263214" cy="276999"/>
          </a:xfrm>
        </p:grpSpPr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A06399BF-B581-4DF2-BE28-38746BB8660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D0E2A57-7AF3-4832-B5DF-F53FFFE9A453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92EFBFA7-BE82-4250-B7C0-CDE320D7CA25}"/>
              </a:ext>
            </a:extLst>
          </p:cNvPr>
          <p:cNvGrpSpPr/>
          <p:nvPr/>
        </p:nvGrpSpPr>
        <p:grpSpPr>
          <a:xfrm>
            <a:off x="6361395" y="2881301"/>
            <a:ext cx="263214" cy="276999"/>
            <a:chOff x="2588332" y="793984"/>
            <a:chExt cx="263214" cy="276999"/>
          </a:xfrm>
        </p:grpSpPr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864E521E-CA8B-4334-A65F-03AE0EFC5A9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F8F4D35-B787-4766-99DE-26810898471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E84CFA9A-8FC8-4FAF-825C-123D50E78B53}"/>
              </a:ext>
            </a:extLst>
          </p:cNvPr>
          <p:cNvGrpSpPr/>
          <p:nvPr/>
        </p:nvGrpSpPr>
        <p:grpSpPr>
          <a:xfrm>
            <a:off x="6565318" y="2881301"/>
            <a:ext cx="263214" cy="276999"/>
            <a:chOff x="2588332" y="793984"/>
            <a:chExt cx="263214" cy="276999"/>
          </a:xfrm>
        </p:grpSpPr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1E093C1E-0C62-4CCC-9D1F-1F37C6356BF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84A2B90-A0B7-4D09-932E-9CC01D09CC2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F9180A45-C30C-4A2D-BC6F-77A358A08770}"/>
              </a:ext>
            </a:extLst>
          </p:cNvPr>
          <p:cNvGrpSpPr/>
          <p:nvPr/>
        </p:nvGrpSpPr>
        <p:grpSpPr>
          <a:xfrm>
            <a:off x="5184528" y="3158300"/>
            <a:ext cx="263214" cy="276999"/>
            <a:chOff x="2588332" y="793984"/>
            <a:chExt cx="263214" cy="276999"/>
          </a:xfrm>
        </p:grpSpPr>
        <p:sp>
          <p:nvSpPr>
            <p:cNvPr id="42" name="타원 41">
              <a:extLst>
                <a:ext uri="{FF2B5EF4-FFF2-40B4-BE49-F238E27FC236}">
                  <a16:creationId xmlns:a16="http://schemas.microsoft.com/office/drawing/2014/main" id="{F538F53C-2223-4591-9762-1CFD5F63969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B840ADB-BBD7-4080-9477-B6C11A96D673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0F4412F7-D96C-489C-9315-E55F47B84B2E}"/>
              </a:ext>
            </a:extLst>
          </p:cNvPr>
          <p:cNvGrpSpPr/>
          <p:nvPr/>
        </p:nvGrpSpPr>
        <p:grpSpPr>
          <a:xfrm>
            <a:off x="6332656" y="4560962"/>
            <a:ext cx="263214" cy="276999"/>
            <a:chOff x="2588332" y="793984"/>
            <a:chExt cx="263214" cy="276999"/>
          </a:xfrm>
        </p:grpSpPr>
        <p:sp>
          <p:nvSpPr>
            <p:cNvPr id="45" name="타원 44">
              <a:extLst>
                <a:ext uri="{FF2B5EF4-FFF2-40B4-BE49-F238E27FC236}">
                  <a16:creationId xmlns:a16="http://schemas.microsoft.com/office/drawing/2014/main" id="{99909553-68EF-446A-9A54-AD5F36936B2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66B73AA-2C86-4F11-9B29-E3A595FAF380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8E3377BF-CFB5-4BDE-BAB9-5C843D47CDC2}"/>
              </a:ext>
            </a:extLst>
          </p:cNvPr>
          <p:cNvGrpSpPr/>
          <p:nvPr/>
        </p:nvGrpSpPr>
        <p:grpSpPr>
          <a:xfrm>
            <a:off x="6573608" y="4560962"/>
            <a:ext cx="263214" cy="276999"/>
            <a:chOff x="2588332" y="793984"/>
            <a:chExt cx="263214" cy="276999"/>
          </a:xfrm>
        </p:grpSpPr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69237B60-F552-4D79-84D6-AD684F7B824C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D689916-65DF-43DE-AFBF-8174EF4EA91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6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35117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2341338"/>
              </p:ext>
            </p:extLst>
          </p:nvPr>
        </p:nvGraphicFramePr>
        <p:xfrm>
          <a:off x="606107" y="1482399"/>
          <a:ext cx="6358570" cy="8457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457468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2) PoE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PoE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모니터링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PoE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성능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무선네트워크의 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PoE 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장비에 대한 성능 현황을 관리합니다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688843" y="5181471"/>
            <a:ext cx="6177783" cy="2016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 리스트를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장비의 구성 정보와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CPU, Memory,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온도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CRC(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개수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), Error(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개수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)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성능 정보를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최근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1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개월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최근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1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사용자 정의 기간에 대한 성능을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버튼을 클릭하여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성능 정보를 엑셀 파일로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CD2CF19D-FAC1-4956-B1E9-9F31E87D3AD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88843" y="1580614"/>
            <a:ext cx="6177783" cy="3431333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7201C959-4AD8-444A-9756-A41AAA8DFD8F}"/>
              </a:ext>
            </a:extLst>
          </p:cNvPr>
          <p:cNvGrpSpPr/>
          <p:nvPr/>
        </p:nvGrpSpPr>
        <p:grpSpPr>
          <a:xfrm>
            <a:off x="688843" y="5226264"/>
            <a:ext cx="263214" cy="276999"/>
            <a:chOff x="2588332" y="793984"/>
            <a:chExt cx="263214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6B6DC55C-F8DB-489A-BA34-79B091F463E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B5E67B3-1A1C-4B8C-B2C5-0492DD9897E8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538FAAC4-27B7-4490-8B2A-BE62213C01D9}"/>
              </a:ext>
            </a:extLst>
          </p:cNvPr>
          <p:cNvGrpSpPr/>
          <p:nvPr/>
        </p:nvGrpSpPr>
        <p:grpSpPr>
          <a:xfrm>
            <a:off x="688843" y="5885480"/>
            <a:ext cx="263214" cy="276999"/>
            <a:chOff x="2588332" y="793984"/>
            <a:chExt cx="263214" cy="276999"/>
          </a:xfrm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7A8CA3B6-BE01-41F4-81E8-096D9DA81D0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7A32DB8-4464-4C23-B7EB-B80E8732C28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B2B864C7-DC2E-4D4C-9552-B7C88E242FFA}"/>
              </a:ext>
            </a:extLst>
          </p:cNvPr>
          <p:cNvGrpSpPr/>
          <p:nvPr/>
        </p:nvGrpSpPr>
        <p:grpSpPr>
          <a:xfrm>
            <a:off x="688843" y="6520984"/>
            <a:ext cx="263214" cy="276999"/>
            <a:chOff x="2588332" y="793984"/>
            <a:chExt cx="263214" cy="276999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15CFDFE4-98C7-47EB-970C-8A660ABC9453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CDF6E57-4F1C-47F2-9CC0-5D3A52F1BC04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DBB7974C-A021-4747-81D3-DA5AB603406F}"/>
              </a:ext>
            </a:extLst>
          </p:cNvPr>
          <p:cNvGrpSpPr/>
          <p:nvPr/>
        </p:nvGrpSpPr>
        <p:grpSpPr>
          <a:xfrm>
            <a:off x="688843" y="6865079"/>
            <a:ext cx="263214" cy="276999"/>
            <a:chOff x="2588332" y="793984"/>
            <a:chExt cx="263214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088673F5-2B36-487E-9EF4-1F07930E61D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DA09F8E-7561-4934-9DAA-161848F923C2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1877CBB-2167-45C5-A734-113CB8E6FF2F}"/>
              </a:ext>
            </a:extLst>
          </p:cNvPr>
          <p:cNvGrpSpPr/>
          <p:nvPr/>
        </p:nvGrpSpPr>
        <p:grpSpPr>
          <a:xfrm>
            <a:off x="1281510" y="2162397"/>
            <a:ext cx="263214" cy="276999"/>
            <a:chOff x="2588332" y="793984"/>
            <a:chExt cx="263214" cy="276999"/>
          </a:xfrm>
        </p:grpSpPr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C26F1867-AA49-4D7B-8DA1-3501131D80A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9730645-3981-4C63-9470-D960476EC087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06A49F8D-0318-42F8-9986-58CC4ECFFC41}"/>
              </a:ext>
            </a:extLst>
          </p:cNvPr>
          <p:cNvGrpSpPr/>
          <p:nvPr/>
        </p:nvGrpSpPr>
        <p:grpSpPr>
          <a:xfrm>
            <a:off x="6395377" y="2020627"/>
            <a:ext cx="263214" cy="276999"/>
            <a:chOff x="2588332" y="793984"/>
            <a:chExt cx="263214" cy="276999"/>
          </a:xfrm>
        </p:grpSpPr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0AB66B45-B6DF-4F90-BF31-856F93733219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CAB31EC-5692-4FD0-A8BF-9B49B2D724E3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3D419501-963D-4685-A167-BB66E278A108}"/>
              </a:ext>
            </a:extLst>
          </p:cNvPr>
          <p:cNvGrpSpPr/>
          <p:nvPr/>
        </p:nvGrpSpPr>
        <p:grpSpPr>
          <a:xfrm>
            <a:off x="1550185" y="2020627"/>
            <a:ext cx="263214" cy="276999"/>
            <a:chOff x="2588332" y="793984"/>
            <a:chExt cx="263214" cy="276999"/>
          </a:xfrm>
        </p:grpSpPr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E1A6F6CC-2D70-4C15-ACAD-18F7082A568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05FCCD8-5647-446F-B4D6-A1FA7A2A4A5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841794FF-C8A2-4D3E-A255-99A91BFA659C}"/>
              </a:ext>
            </a:extLst>
          </p:cNvPr>
          <p:cNvGrpSpPr/>
          <p:nvPr/>
        </p:nvGrpSpPr>
        <p:grpSpPr>
          <a:xfrm>
            <a:off x="6615441" y="2020627"/>
            <a:ext cx="263214" cy="276999"/>
            <a:chOff x="2588332" y="793984"/>
            <a:chExt cx="263214" cy="276999"/>
          </a:xfrm>
        </p:grpSpPr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72D2C8A0-D81E-4981-A177-EDCB471050CC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4DE2DC7-3C21-4E15-94B3-887EE49BA44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2548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평행 사변형 3"/>
          <p:cNvSpPr/>
          <p:nvPr/>
        </p:nvSpPr>
        <p:spPr>
          <a:xfrm>
            <a:off x="232171" y="218876"/>
            <a:ext cx="364727" cy="454224"/>
          </a:xfrm>
          <a:prstGeom prst="parallelogram">
            <a:avLst>
              <a:gd name="adj" fmla="val 7088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96898" y="302569"/>
            <a:ext cx="790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spc="-5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목 차</a:t>
            </a:r>
          </a:p>
        </p:txBody>
      </p:sp>
      <p:sp>
        <p:nvSpPr>
          <p:cNvPr id="7" name="평행 사변형 6"/>
          <p:cNvSpPr/>
          <p:nvPr/>
        </p:nvSpPr>
        <p:spPr>
          <a:xfrm>
            <a:off x="202326" y="-1"/>
            <a:ext cx="413623" cy="525707"/>
          </a:xfrm>
          <a:prstGeom prst="parallelogram">
            <a:avLst>
              <a:gd name="adj" fmla="val 71594"/>
            </a:avLst>
          </a:prstGeom>
          <a:solidFill>
            <a:srgbClr val="1D43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4" name="TextBox 273"/>
          <p:cNvSpPr txBox="1"/>
          <p:nvPr/>
        </p:nvSpPr>
        <p:spPr>
          <a:xfrm>
            <a:off x="5302577" y="14775556"/>
            <a:ext cx="1888659" cy="223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50" spc="-5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네트워크 통합 관제 모니터링 시스템 </a:t>
            </a:r>
            <a:r>
              <a:rPr lang="en-US" altLang="ko-KR" sz="850" spc="-5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Guide</a:t>
            </a:r>
            <a:endParaRPr lang="ko-KR" altLang="en-US" sz="850" spc="-50" baseline="0" dirty="0">
              <a:solidFill>
                <a:schemeClr val="tx1">
                  <a:lumMod val="65000"/>
                  <a:lumOff val="35000"/>
                </a:scheme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grpSp>
        <p:nvGrpSpPr>
          <p:cNvPr id="100" name="그룹 99"/>
          <p:cNvGrpSpPr/>
          <p:nvPr/>
        </p:nvGrpSpPr>
        <p:grpSpPr>
          <a:xfrm>
            <a:off x="636739" y="1017143"/>
            <a:ext cx="6263517" cy="307777"/>
            <a:chOff x="636739" y="1017143"/>
            <a:chExt cx="6263517" cy="307777"/>
          </a:xfrm>
        </p:grpSpPr>
        <p:cxnSp>
          <p:nvCxnSpPr>
            <p:cNvPr id="11" name="직선 연결선 10"/>
            <p:cNvCxnSpPr/>
            <p:nvPr/>
          </p:nvCxnSpPr>
          <p:spPr>
            <a:xfrm flipH="1">
              <a:off x="1402743" y="1178725"/>
              <a:ext cx="5102018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직사각형 11"/>
            <p:cNvSpPr/>
            <p:nvPr/>
          </p:nvSpPr>
          <p:spPr>
            <a:xfrm>
              <a:off x="6630630" y="1024837"/>
              <a:ext cx="26962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2</a:t>
              </a:r>
              <a:endParaRPr lang="ko-KR" altLang="en-US" sz="1200" dirty="0">
                <a:solidFill>
                  <a:schemeClr val="tx2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636739" y="1017143"/>
              <a:ext cx="795067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Ins="180000">
              <a:spAutoFit/>
            </a:bodyPr>
            <a:lstStyle/>
            <a:p>
              <a:r>
                <a:rPr lang="en-US" altLang="ko-KR" sz="14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1. </a:t>
              </a:r>
              <a:r>
                <a:rPr lang="ko-KR" altLang="ko-KR" sz="14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개요</a:t>
              </a:r>
              <a:endParaRPr lang="ko-KR" altLang="en-US" sz="1400" dirty="0">
                <a:solidFill>
                  <a:schemeClr val="tx2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</p:grpSp>
      <p:grpSp>
        <p:nvGrpSpPr>
          <p:cNvPr id="99" name="그룹 98"/>
          <p:cNvGrpSpPr/>
          <p:nvPr/>
        </p:nvGrpSpPr>
        <p:grpSpPr>
          <a:xfrm>
            <a:off x="636739" y="1371080"/>
            <a:ext cx="6263517" cy="307777"/>
            <a:chOff x="636739" y="1387778"/>
            <a:chExt cx="6263517" cy="307777"/>
          </a:xfrm>
        </p:grpSpPr>
        <p:cxnSp>
          <p:nvCxnSpPr>
            <p:cNvPr id="16" name="직선 연결선 15"/>
            <p:cNvCxnSpPr/>
            <p:nvPr/>
          </p:nvCxnSpPr>
          <p:spPr>
            <a:xfrm flipH="1">
              <a:off x="2108225" y="1549360"/>
              <a:ext cx="4396537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직사각형 16"/>
            <p:cNvSpPr/>
            <p:nvPr/>
          </p:nvSpPr>
          <p:spPr>
            <a:xfrm>
              <a:off x="6630630" y="1395472"/>
              <a:ext cx="26962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2</a:t>
              </a:r>
              <a:endParaRPr lang="ko-KR" altLang="en-US" sz="1200" dirty="0">
                <a:solidFill>
                  <a:schemeClr val="tx2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636739" y="1387778"/>
              <a:ext cx="189152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Ins="180000">
              <a:spAutoFit/>
            </a:bodyPr>
            <a:lstStyle/>
            <a:p>
              <a:r>
                <a:rPr lang="en-US" altLang="ko-KR" sz="14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2. </a:t>
              </a:r>
              <a:r>
                <a:rPr lang="ko-KR" altLang="en-US" sz="140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제품의 구성 및 사양</a:t>
              </a:r>
              <a:endParaRPr lang="ko-KR" altLang="en-US" sz="1400" dirty="0">
                <a:solidFill>
                  <a:schemeClr val="tx2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8" name="그룹 97"/>
          <p:cNvGrpSpPr/>
          <p:nvPr/>
        </p:nvGrpSpPr>
        <p:grpSpPr>
          <a:xfrm>
            <a:off x="636739" y="1725017"/>
            <a:ext cx="6263517" cy="307777"/>
            <a:chOff x="636739" y="1758413"/>
            <a:chExt cx="6263517" cy="307777"/>
          </a:xfrm>
        </p:grpSpPr>
        <p:cxnSp>
          <p:nvCxnSpPr>
            <p:cNvPr id="20" name="직선 연결선 19"/>
            <p:cNvCxnSpPr/>
            <p:nvPr/>
          </p:nvCxnSpPr>
          <p:spPr>
            <a:xfrm flipH="1">
              <a:off x="1745995" y="1919995"/>
              <a:ext cx="4758767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직사각형 20"/>
            <p:cNvSpPr/>
            <p:nvPr/>
          </p:nvSpPr>
          <p:spPr>
            <a:xfrm>
              <a:off x="6630630" y="1766107"/>
              <a:ext cx="26962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2</a:t>
              </a:r>
              <a:endParaRPr lang="ko-KR" altLang="en-US" sz="1200" dirty="0">
                <a:solidFill>
                  <a:schemeClr val="tx2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636739" y="1758413"/>
              <a:ext cx="168313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Ins="180000">
              <a:spAutoFit/>
            </a:bodyPr>
            <a:lstStyle/>
            <a:p>
              <a:r>
                <a:rPr lang="en-US" altLang="ko-KR" sz="14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3. </a:t>
              </a:r>
              <a:r>
                <a:rPr lang="ko-KR" altLang="en-US" sz="140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로그인 기본 정보</a:t>
              </a:r>
              <a:endParaRPr lang="ko-KR" altLang="en-US" sz="1400" dirty="0">
                <a:solidFill>
                  <a:schemeClr val="tx2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7" name="그룹 96"/>
          <p:cNvGrpSpPr/>
          <p:nvPr/>
        </p:nvGrpSpPr>
        <p:grpSpPr>
          <a:xfrm>
            <a:off x="636739" y="2078954"/>
            <a:ext cx="6263517" cy="307777"/>
            <a:chOff x="636739" y="2129048"/>
            <a:chExt cx="6263517" cy="307777"/>
          </a:xfrm>
        </p:grpSpPr>
        <p:cxnSp>
          <p:nvCxnSpPr>
            <p:cNvPr id="24" name="직선 연결선 23"/>
            <p:cNvCxnSpPr/>
            <p:nvPr/>
          </p:nvCxnSpPr>
          <p:spPr>
            <a:xfrm flipH="1">
              <a:off x="1688906" y="2290630"/>
              <a:ext cx="4815856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직사각형 24"/>
            <p:cNvSpPr/>
            <p:nvPr/>
          </p:nvSpPr>
          <p:spPr>
            <a:xfrm>
              <a:off x="6630630" y="2136742"/>
              <a:ext cx="26962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</a:rPr>
                <a:t>3</a:t>
              </a:r>
              <a:endParaRPr lang="ko-KR" altLang="en-US" sz="1200" dirty="0">
                <a:solidFill>
                  <a:schemeClr val="tx2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636739" y="2129048"/>
              <a:ext cx="1526037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Ins="180000">
              <a:spAutoFit/>
            </a:bodyPr>
            <a:lstStyle/>
            <a:p>
              <a:r>
                <a:rPr lang="en-US" altLang="ko-KR" sz="14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4. </a:t>
              </a:r>
              <a:r>
                <a:rPr lang="ko-KR" altLang="en-US" sz="140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기본 화면 구성</a:t>
              </a:r>
              <a:endParaRPr lang="ko-KR" altLang="en-US" sz="1400" dirty="0">
                <a:solidFill>
                  <a:schemeClr val="tx2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6" name="그룹 95"/>
          <p:cNvGrpSpPr/>
          <p:nvPr/>
        </p:nvGrpSpPr>
        <p:grpSpPr>
          <a:xfrm>
            <a:off x="636739" y="2432891"/>
            <a:ext cx="6263517" cy="856539"/>
            <a:chOff x="636739" y="2499683"/>
            <a:chExt cx="6263517" cy="856539"/>
          </a:xfrm>
        </p:grpSpPr>
        <p:cxnSp>
          <p:nvCxnSpPr>
            <p:cNvPr id="28" name="직선 연결선 27"/>
            <p:cNvCxnSpPr/>
            <p:nvPr/>
          </p:nvCxnSpPr>
          <p:spPr>
            <a:xfrm flipH="1">
              <a:off x="1034272" y="2661265"/>
              <a:ext cx="5470490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직사각형 28"/>
            <p:cNvSpPr/>
            <p:nvPr/>
          </p:nvSpPr>
          <p:spPr>
            <a:xfrm>
              <a:off x="6630630" y="2507377"/>
              <a:ext cx="26962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4</a:t>
              </a:r>
              <a:endParaRPr lang="ko-KR" altLang="en-US" sz="1200" dirty="0">
                <a:solidFill>
                  <a:schemeClr val="tx2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cxnSp>
          <p:nvCxnSpPr>
            <p:cNvPr id="32" name="직선 연결선 31"/>
            <p:cNvCxnSpPr/>
            <p:nvPr/>
          </p:nvCxnSpPr>
          <p:spPr>
            <a:xfrm flipH="1">
              <a:off x="1745995" y="2943342"/>
              <a:ext cx="4758767" cy="2401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직사각형 32"/>
            <p:cNvSpPr/>
            <p:nvPr/>
          </p:nvSpPr>
          <p:spPr>
            <a:xfrm>
              <a:off x="6630630" y="2804842"/>
              <a:ext cx="26962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4</a:t>
              </a:r>
              <a:endParaRPr lang="ko-KR" altLang="en-US" sz="1200" dirty="0">
                <a:solidFill>
                  <a:schemeClr val="bg1">
                    <a:lumMod val="50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cxnSp>
          <p:nvCxnSpPr>
            <p:cNvPr id="106" name="직선 연결선 105"/>
            <p:cNvCxnSpPr/>
            <p:nvPr/>
          </p:nvCxnSpPr>
          <p:spPr>
            <a:xfrm flipH="1">
              <a:off x="1625389" y="3230388"/>
              <a:ext cx="4879373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직사각형 106"/>
            <p:cNvSpPr/>
            <p:nvPr/>
          </p:nvSpPr>
          <p:spPr>
            <a:xfrm>
              <a:off x="6626683" y="3079223"/>
              <a:ext cx="26962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5</a:t>
              </a:r>
              <a:endParaRPr lang="ko-KR" altLang="en-US" sz="1200" dirty="0">
                <a:solidFill>
                  <a:schemeClr val="bg1">
                    <a:lumMod val="50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636739" y="2499683"/>
              <a:ext cx="142344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Ins="180000">
              <a:spAutoFit/>
            </a:bodyPr>
            <a:lstStyle/>
            <a:p>
              <a:r>
                <a:rPr lang="en-US" altLang="ko-KR" sz="14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5. </a:t>
              </a:r>
              <a:r>
                <a:rPr lang="ko-KR" altLang="en-US" sz="14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통합운영현황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908858" y="2804842"/>
              <a:ext cx="107719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Ins="180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5.1 </a:t>
              </a:r>
              <a:r>
                <a:rPr lang="ko-KR" alt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통합관제</a:t>
              </a:r>
              <a:endPara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sp>
          <p:nvSpPr>
            <p:cNvPr id="105" name="직사각형 104"/>
            <p:cNvSpPr/>
            <p:nvPr/>
          </p:nvSpPr>
          <p:spPr>
            <a:xfrm>
              <a:off x="908858" y="3079223"/>
              <a:ext cx="157092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Ins="180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5.2 </a:t>
              </a:r>
              <a:r>
                <a:rPr lang="ko-KR" alt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통합 이벤트 현황</a:t>
              </a:r>
              <a:endPara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80584ECE-8D50-4EF2-B751-E9FFEFDC1713}"/>
              </a:ext>
            </a:extLst>
          </p:cNvPr>
          <p:cNvGrpSpPr/>
          <p:nvPr/>
        </p:nvGrpSpPr>
        <p:grpSpPr>
          <a:xfrm>
            <a:off x="636739" y="3335590"/>
            <a:ext cx="6302048" cy="856539"/>
            <a:chOff x="636739" y="2499683"/>
            <a:chExt cx="6302048" cy="856539"/>
          </a:xfrm>
        </p:grpSpPr>
        <p:cxnSp>
          <p:nvCxnSpPr>
            <p:cNvPr id="122" name="직선 연결선 121">
              <a:extLst>
                <a:ext uri="{FF2B5EF4-FFF2-40B4-BE49-F238E27FC236}">
                  <a16:creationId xmlns:a16="http://schemas.microsoft.com/office/drawing/2014/main" id="{6439B851-A002-47F5-85F4-AB134E7C3C22}"/>
                </a:ext>
              </a:extLst>
            </p:cNvPr>
            <p:cNvCxnSpPr/>
            <p:nvPr/>
          </p:nvCxnSpPr>
          <p:spPr>
            <a:xfrm flipH="1">
              <a:off x="1034272" y="2661265"/>
              <a:ext cx="5470490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직사각형 128">
              <a:extLst>
                <a:ext uri="{FF2B5EF4-FFF2-40B4-BE49-F238E27FC236}">
                  <a16:creationId xmlns:a16="http://schemas.microsoft.com/office/drawing/2014/main" id="{33A2398C-6610-4FD1-9A2D-20AB32414CCE}"/>
                </a:ext>
              </a:extLst>
            </p:cNvPr>
            <p:cNvSpPr/>
            <p:nvPr/>
          </p:nvSpPr>
          <p:spPr>
            <a:xfrm>
              <a:off x="6630630" y="2507377"/>
              <a:ext cx="26962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7</a:t>
              </a:r>
              <a:endParaRPr lang="ko-KR" altLang="en-US" sz="1200" dirty="0">
                <a:solidFill>
                  <a:schemeClr val="tx2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cxnSp>
          <p:nvCxnSpPr>
            <p:cNvPr id="132" name="직선 연결선 131">
              <a:extLst>
                <a:ext uri="{FF2B5EF4-FFF2-40B4-BE49-F238E27FC236}">
                  <a16:creationId xmlns:a16="http://schemas.microsoft.com/office/drawing/2014/main" id="{9B4A7018-777B-460B-B121-35F63E3D0F57}"/>
                </a:ext>
              </a:extLst>
            </p:cNvPr>
            <p:cNvCxnSpPr/>
            <p:nvPr/>
          </p:nvCxnSpPr>
          <p:spPr>
            <a:xfrm flipH="1">
              <a:off x="1745995" y="2943342"/>
              <a:ext cx="4758767" cy="2401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직사각형 135">
              <a:extLst>
                <a:ext uri="{FF2B5EF4-FFF2-40B4-BE49-F238E27FC236}">
                  <a16:creationId xmlns:a16="http://schemas.microsoft.com/office/drawing/2014/main" id="{2F87C9D4-9E90-4E60-A7D4-0F4D46EB62F4}"/>
                </a:ext>
              </a:extLst>
            </p:cNvPr>
            <p:cNvSpPr/>
            <p:nvPr/>
          </p:nvSpPr>
          <p:spPr>
            <a:xfrm>
              <a:off x="6630630" y="2804842"/>
              <a:ext cx="26962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7</a:t>
              </a:r>
              <a:endParaRPr lang="ko-KR" altLang="en-US" sz="1200" dirty="0">
                <a:solidFill>
                  <a:schemeClr val="bg1">
                    <a:lumMod val="50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cxnSp>
          <p:nvCxnSpPr>
            <p:cNvPr id="148" name="직선 연결선 147">
              <a:extLst>
                <a:ext uri="{FF2B5EF4-FFF2-40B4-BE49-F238E27FC236}">
                  <a16:creationId xmlns:a16="http://schemas.microsoft.com/office/drawing/2014/main" id="{2F7633CA-172A-4070-8C6E-C663E90F6CCA}"/>
                </a:ext>
              </a:extLst>
            </p:cNvPr>
            <p:cNvCxnSpPr/>
            <p:nvPr/>
          </p:nvCxnSpPr>
          <p:spPr>
            <a:xfrm flipH="1">
              <a:off x="1625389" y="3230388"/>
              <a:ext cx="4879373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직사각형 150">
              <a:extLst>
                <a:ext uri="{FF2B5EF4-FFF2-40B4-BE49-F238E27FC236}">
                  <a16:creationId xmlns:a16="http://schemas.microsoft.com/office/drawing/2014/main" id="{66F7266C-E824-45B3-BE45-87F9E7B45D03}"/>
                </a:ext>
              </a:extLst>
            </p:cNvPr>
            <p:cNvSpPr/>
            <p:nvPr/>
          </p:nvSpPr>
          <p:spPr>
            <a:xfrm>
              <a:off x="6584203" y="3079223"/>
              <a:ext cx="35458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12</a:t>
              </a:r>
              <a:endParaRPr lang="ko-KR" altLang="en-US" sz="1200" dirty="0">
                <a:solidFill>
                  <a:schemeClr val="bg1">
                    <a:lumMod val="50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sp>
          <p:nvSpPr>
            <p:cNvPr id="152" name="직사각형 151">
              <a:extLst>
                <a:ext uri="{FF2B5EF4-FFF2-40B4-BE49-F238E27FC236}">
                  <a16:creationId xmlns:a16="http://schemas.microsoft.com/office/drawing/2014/main" id="{C704E811-C00A-4B48-B58D-9B3954F1687E}"/>
                </a:ext>
              </a:extLst>
            </p:cNvPr>
            <p:cNvSpPr/>
            <p:nvPr/>
          </p:nvSpPr>
          <p:spPr>
            <a:xfrm>
              <a:off x="636739" y="2499683"/>
              <a:ext cx="107399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Ins="180000">
              <a:spAutoFit/>
            </a:bodyPr>
            <a:lstStyle/>
            <a:p>
              <a:r>
                <a:rPr lang="en-US" altLang="ko-KR" sz="14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6. AP </a:t>
              </a:r>
              <a:r>
                <a:rPr lang="ko-KR" altLang="en-US" sz="14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관리</a:t>
              </a:r>
            </a:p>
          </p:txBody>
        </p:sp>
        <p:sp>
          <p:nvSpPr>
            <p:cNvPr id="153" name="직사각형 152">
              <a:extLst>
                <a:ext uri="{FF2B5EF4-FFF2-40B4-BE49-F238E27FC236}">
                  <a16:creationId xmlns:a16="http://schemas.microsoft.com/office/drawing/2014/main" id="{4B4C0479-DA1C-43C5-BD17-BBB7501A5590}"/>
                </a:ext>
              </a:extLst>
            </p:cNvPr>
            <p:cNvSpPr/>
            <p:nvPr/>
          </p:nvSpPr>
          <p:spPr>
            <a:xfrm>
              <a:off x="908858" y="2804842"/>
              <a:ext cx="1048342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Ins="180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6.1 AP </a:t>
              </a:r>
              <a:r>
                <a:rPr lang="ko-KR" alt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관리</a:t>
              </a:r>
              <a:endPara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sp>
          <p:nvSpPr>
            <p:cNvPr id="154" name="직사각형 153">
              <a:extLst>
                <a:ext uri="{FF2B5EF4-FFF2-40B4-BE49-F238E27FC236}">
                  <a16:creationId xmlns:a16="http://schemas.microsoft.com/office/drawing/2014/main" id="{8C5B807D-8F50-4561-B26D-04D245BF47E5}"/>
                </a:ext>
              </a:extLst>
            </p:cNvPr>
            <p:cNvSpPr/>
            <p:nvPr/>
          </p:nvSpPr>
          <p:spPr>
            <a:xfrm>
              <a:off x="908858" y="3079223"/>
              <a:ext cx="1048342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Ins="180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6.2 AP </a:t>
              </a:r>
              <a:r>
                <a:rPr lang="ko-KR" alt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제어</a:t>
              </a:r>
              <a:endPara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</p:grpSp>
      <p:grpSp>
        <p:nvGrpSpPr>
          <p:cNvPr id="165" name="그룹 164">
            <a:extLst>
              <a:ext uri="{FF2B5EF4-FFF2-40B4-BE49-F238E27FC236}">
                <a16:creationId xmlns:a16="http://schemas.microsoft.com/office/drawing/2014/main" id="{2FC4FCCB-C3A5-4FA6-B8E1-B0FBE3310E60}"/>
              </a:ext>
            </a:extLst>
          </p:cNvPr>
          <p:cNvGrpSpPr/>
          <p:nvPr/>
        </p:nvGrpSpPr>
        <p:grpSpPr>
          <a:xfrm>
            <a:off x="653676" y="4238289"/>
            <a:ext cx="6302706" cy="856539"/>
            <a:chOff x="636739" y="2499683"/>
            <a:chExt cx="6302706" cy="856539"/>
          </a:xfrm>
        </p:grpSpPr>
        <p:cxnSp>
          <p:nvCxnSpPr>
            <p:cNvPr id="173" name="직선 연결선 172">
              <a:extLst>
                <a:ext uri="{FF2B5EF4-FFF2-40B4-BE49-F238E27FC236}">
                  <a16:creationId xmlns:a16="http://schemas.microsoft.com/office/drawing/2014/main" id="{C28C5866-8A81-4D7C-BE4B-B518B83F9A97}"/>
                </a:ext>
              </a:extLst>
            </p:cNvPr>
            <p:cNvCxnSpPr/>
            <p:nvPr/>
          </p:nvCxnSpPr>
          <p:spPr>
            <a:xfrm flipH="1">
              <a:off x="1034272" y="2661265"/>
              <a:ext cx="5470490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" name="직사각형 173">
              <a:extLst>
                <a:ext uri="{FF2B5EF4-FFF2-40B4-BE49-F238E27FC236}">
                  <a16:creationId xmlns:a16="http://schemas.microsoft.com/office/drawing/2014/main" id="{489628C1-1374-4121-8BC5-8CBB56A3307E}"/>
                </a:ext>
              </a:extLst>
            </p:cNvPr>
            <p:cNvSpPr/>
            <p:nvPr/>
          </p:nvSpPr>
          <p:spPr>
            <a:xfrm>
              <a:off x="6571798" y="2507377"/>
              <a:ext cx="35458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17</a:t>
              </a:r>
              <a:endParaRPr lang="ko-KR" altLang="en-US" sz="1200" dirty="0">
                <a:solidFill>
                  <a:schemeClr val="tx2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cxnSp>
          <p:nvCxnSpPr>
            <p:cNvPr id="178" name="직선 연결선 177">
              <a:extLst>
                <a:ext uri="{FF2B5EF4-FFF2-40B4-BE49-F238E27FC236}">
                  <a16:creationId xmlns:a16="http://schemas.microsoft.com/office/drawing/2014/main" id="{24F7B103-95DA-4773-8E49-AAAD26DF441C}"/>
                </a:ext>
              </a:extLst>
            </p:cNvPr>
            <p:cNvCxnSpPr/>
            <p:nvPr/>
          </p:nvCxnSpPr>
          <p:spPr>
            <a:xfrm flipH="1">
              <a:off x="1745995" y="2943342"/>
              <a:ext cx="4758767" cy="2401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직사각형 187">
              <a:extLst>
                <a:ext uri="{FF2B5EF4-FFF2-40B4-BE49-F238E27FC236}">
                  <a16:creationId xmlns:a16="http://schemas.microsoft.com/office/drawing/2014/main" id="{2ECF5F5C-32F6-431B-A50D-B16E0EE9F796}"/>
                </a:ext>
              </a:extLst>
            </p:cNvPr>
            <p:cNvSpPr/>
            <p:nvPr/>
          </p:nvSpPr>
          <p:spPr>
            <a:xfrm>
              <a:off x="6584861" y="2804842"/>
              <a:ext cx="35458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17</a:t>
              </a:r>
              <a:endParaRPr lang="ko-KR" altLang="en-US" sz="1200" dirty="0">
                <a:solidFill>
                  <a:schemeClr val="bg1">
                    <a:lumMod val="50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cxnSp>
          <p:nvCxnSpPr>
            <p:cNvPr id="189" name="직선 연결선 188">
              <a:extLst>
                <a:ext uri="{FF2B5EF4-FFF2-40B4-BE49-F238E27FC236}">
                  <a16:creationId xmlns:a16="http://schemas.microsoft.com/office/drawing/2014/main" id="{522C7F27-14FC-470B-9533-BAB1B753913E}"/>
                </a:ext>
              </a:extLst>
            </p:cNvPr>
            <p:cNvCxnSpPr/>
            <p:nvPr/>
          </p:nvCxnSpPr>
          <p:spPr>
            <a:xfrm flipH="1">
              <a:off x="1625389" y="3230388"/>
              <a:ext cx="4879373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0" name="직사각형 189">
              <a:extLst>
                <a:ext uri="{FF2B5EF4-FFF2-40B4-BE49-F238E27FC236}">
                  <a16:creationId xmlns:a16="http://schemas.microsoft.com/office/drawing/2014/main" id="{A7118054-26C8-438F-A40D-EA6D4CA2C141}"/>
                </a:ext>
              </a:extLst>
            </p:cNvPr>
            <p:cNvSpPr/>
            <p:nvPr/>
          </p:nvSpPr>
          <p:spPr>
            <a:xfrm>
              <a:off x="6584204" y="3079223"/>
              <a:ext cx="35458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22</a:t>
              </a:r>
              <a:endParaRPr lang="ko-KR" altLang="en-US" sz="1200" dirty="0">
                <a:solidFill>
                  <a:schemeClr val="bg1">
                    <a:lumMod val="50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sp>
          <p:nvSpPr>
            <p:cNvPr id="191" name="직사각형 190">
              <a:extLst>
                <a:ext uri="{FF2B5EF4-FFF2-40B4-BE49-F238E27FC236}">
                  <a16:creationId xmlns:a16="http://schemas.microsoft.com/office/drawing/2014/main" id="{13403CBF-E759-486B-9EF1-A54F62C4CD6C}"/>
                </a:ext>
              </a:extLst>
            </p:cNvPr>
            <p:cNvSpPr/>
            <p:nvPr/>
          </p:nvSpPr>
          <p:spPr>
            <a:xfrm>
              <a:off x="636739" y="2499683"/>
              <a:ext cx="1193445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Ins="180000">
              <a:spAutoFit/>
            </a:bodyPr>
            <a:lstStyle/>
            <a:p>
              <a:r>
                <a:rPr lang="en-US" altLang="ko-KR" sz="14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7. PoE </a:t>
              </a:r>
              <a:r>
                <a:rPr lang="ko-KR" altLang="en-US" sz="14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관리</a:t>
              </a:r>
            </a:p>
          </p:txBody>
        </p:sp>
        <p:sp>
          <p:nvSpPr>
            <p:cNvPr id="192" name="직사각형 191">
              <a:extLst>
                <a:ext uri="{FF2B5EF4-FFF2-40B4-BE49-F238E27FC236}">
                  <a16:creationId xmlns:a16="http://schemas.microsoft.com/office/drawing/2014/main" id="{38CAC189-4BFE-4C8E-9527-A6F30BEFFFB2}"/>
                </a:ext>
              </a:extLst>
            </p:cNvPr>
            <p:cNvSpPr/>
            <p:nvPr/>
          </p:nvSpPr>
          <p:spPr>
            <a:xfrm>
              <a:off x="908858" y="2804842"/>
              <a:ext cx="1457363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Ins="180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7.1 PoE </a:t>
              </a:r>
              <a:r>
                <a:rPr lang="ko-KR" alt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모니터링</a:t>
              </a:r>
              <a:endPara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sp>
          <p:nvSpPr>
            <p:cNvPr id="196" name="직사각형 195">
              <a:extLst>
                <a:ext uri="{FF2B5EF4-FFF2-40B4-BE49-F238E27FC236}">
                  <a16:creationId xmlns:a16="http://schemas.microsoft.com/office/drawing/2014/main" id="{39098F03-B541-452C-A84A-57C7A57A11B1}"/>
                </a:ext>
              </a:extLst>
            </p:cNvPr>
            <p:cNvSpPr/>
            <p:nvPr/>
          </p:nvSpPr>
          <p:spPr>
            <a:xfrm>
              <a:off x="908858" y="3079223"/>
              <a:ext cx="1149587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Ins="180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7.2 PoE </a:t>
              </a:r>
              <a:r>
                <a:rPr lang="ko-KR" alt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구성</a:t>
              </a:r>
              <a:endPara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</p:grpSp>
      <p:grpSp>
        <p:nvGrpSpPr>
          <p:cNvPr id="216" name="그룹 215">
            <a:extLst>
              <a:ext uri="{FF2B5EF4-FFF2-40B4-BE49-F238E27FC236}">
                <a16:creationId xmlns:a16="http://schemas.microsoft.com/office/drawing/2014/main" id="{B9494218-1123-40D3-AEE9-F4B235316375}"/>
              </a:ext>
            </a:extLst>
          </p:cNvPr>
          <p:cNvGrpSpPr/>
          <p:nvPr/>
        </p:nvGrpSpPr>
        <p:grpSpPr>
          <a:xfrm>
            <a:off x="657452" y="5140988"/>
            <a:ext cx="6302706" cy="582158"/>
            <a:chOff x="636739" y="2499683"/>
            <a:chExt cx="6302706" cy="582158"/>
          </a:xfrm>
        </p:grpSpPr>
        <p:cxnSp>
          <p:nvCxnSpPr>
            <p:cNvPr id="217" name="직선 연결선 216">
              <a:extLst>
                <a:ext uri="{FF2B5EF4-FFF2-40B4-BE49-F238E27FC236}">
                  <a16:creationId xmlns:a16="http://schemas.microsoft.com/office/drawing/2014/main" id="{EA8BDF97-B321-44F0-ABA2-9C090B229A96}"/>
                </a:ext>
              </a:extLst>
            </p:cNvPr>
            <p:cNvCxnSpPr/>
            <p:nvPr/>
          </p:nvCxnSpPr>
          <p:spPr>
            <a:xfrm flipH="1">
              <a:off x="1034272" y="2661265"/>
              <a:ext cx="5470490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8" name="직사각형 217">
              <a:extLst>
                <a:ext uri="{FF2B5EF4-FFF2-40B4-BE49-F238E27FC236}">
                  <a16:creationId xmlns:a16="http://schemas.microsoft.com/office/drawing/2014/main" id="{BDA517D4-F20D-4E16-A3E9-12289C344D2D}"/>
                </a:ext>
              </a:extLst>
            </p:cNvPr>
            <p:cNvSpPr/>
            <p:nvPr/>
          </p:nvSpPr>
          <p:spPr>
            <a:xfrm>
              <a:off x="6584861" y="2507377"/>
              <a:ext cx="35458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24</a:t>
              </a:r>
              <a:endParaRPr lang="ko-KR" altLang="en-US" sz="1200" dirty="0">
                <a:solidFill>
                  <a:schemeClr val="tx2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cxnSp>
          <p:nvCxnSpPr>
            <p:cNvPr id="219" name="직선 연결선 218">
              <a:extLst>
                <a:ext uri="{FF2B5EF4-FFF2-40B4-BE49-F238E27FC236}">
                  <a16:creationId xmlns:a16="http://schemas.microsoft.com/office/drawing/2014/main" id="{21ED3019-350F-4C94-94CB-C7E32908929F}"/>
                </a:ext>
              </a:extLst>
            </p:cNvPr>
            <p:cNvCxnSpPr/>
            <p:nvPr/>
          </p:nvCxnSpPr>
          <p:spPr>
            <a:xfrm flipH="1">
              <a:off x="1745995" y="2943342"/>
              <a:ext cx="4758767" cy="2401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0" name="직사각형 219">
              <a:extLst>
                <a:ext uri="{FF2B5EF4-FFF2-40B4-BE49-F238E27FC236}">
                  <a16:creationId xmlns:a16="http://schemas.microsoft.com/office/drawing/2014/main" id="{6045B0AF-DB09-4F78-90AB-7DBB935B0FE5}"/>
                </a:ext>
              </a:extLst>
            </p:cNvPr>
            <p:cNvSpPr/>
            <p:nvPr/>
          </p:nvSpPr>
          <p:spPr>
            <a:xfrm>
              <a:off x="6584861" y="2804842"/>
              <a:ext cx="35458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24</a:t>
              </a:r>
              <a:endParaRPr lang="ko-KR" altLang="en-US" sz="1200" dirty="0">
                <a:solidFill>
                  <a:schemeClr val="bg1">
                    <a:lumMod val="50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sp>
          <p:nvSpPr>
            <p:cNvPr id="223" name="직사각형 222">
              <a:extLst>
                <a:ext uri="{FF2B5EF4-FFF2-40B4-BE49-F238E27FC236}">
                  <a16:creationId xmlns:a16="http://schemas.microsoft.com/office/drawing/2014/main" id="{D9CE80C4-7983-4C5A-8C05-60650861E8A6}"/>
                </a:ext>
              </a:extLst>
            </p:cNvPr>
            <p:cNvSpPr/>
            <p:nvPr/>
          </p:nvSpPr>
          <p:spPr>
            <a:xfrm>
              <a:off x="636739" y="2499683"/>
              <a:ext cx="119421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Ins="180000">
              <a:spAutoFit/>
            </a:bodyPr>
            <a:lstStyle/>
            <a:p>
              <a:r>
                <a:rPr lang="en-US" altLang="ko-KR" sz="14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8. </a:t>
              </a:r>
              <a:r>
                <a:rPr lang="ko-KR" altLang="en-US" sz="14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운영관리</a:t>
              </a:r>
            </a:p>
          </p:txBody>
        </p:sp>
        <p:sp>
          <p:nvSpPr>
            <p:cNvPr id="224" name="직사각형 223">
              <a:extLst>
                <a:ext uri="{FF2B5EF4-FFF2-40B4-BE49-F238E27FC236}">
                  <a16:creationId xmlns:a16="http://schemas.microsoft.com/office/drawing/2014/main" id="{1D2BF072-418A-4790-989A-3CE9B686228A}"/>
                </a:ext>
              </a:extLst>
            </p:cNvPr>
            <p:cNvSpPr/>
            <p:nvPr/>
          </p:nvSpPr>
          <p:spPr>
            <a:xfrm>
              <a:off x="908858" y="2804842"/>
              <a:ext cx="1147728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Ins="180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8.1 </a:t>
              </a:r>
              <a:r>
                <a:rPr lang="ko-KR" alt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운영관리</a:t>
              </a:r>
              <a:endPara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B566FFD9-595C-41F2-8B04-9E209CF0C157}"/>
              </a:ext>
            </a:extLst>
          </p:cNvPr>
          <p:cNvGrpSpPr/>
          <p:nvPr/>
        </p:nvGrpSpPr>
        <p:grpSpPr>
          <a:xfrm>
            <a:off x="653676" y="5769306"/>
            <a:ext cx="6310515" cy="856539"/>
            <a:chOff x="636739" y="2499683"/>
            <a:chExt cx="6310515" cy="856539"/>
          </a:xfrm>
        </p:grpSpPr>
        <p:cxnSp>
          <p:nvCxnSpPr>
            <p:cNvPr id="227" name="직선 연결선 226">
              <a:extLst>
                <a:ext uri="{FF2B5EF4-FFF2-40B4-BE49-F238E27FC236}">
                  <a16:creationId xmlns:a16="http://schemas.microsoft.com/office/drawing/2014/main" id="{F9A8F687-900D-48DA-9C6B-C22BBF42242E}"/>
                </a:ext>
              </a:extLst>
            </p:cNvPr>
            <p:cNvCxnSpPr/>
            <p:nvPr/>
          </p:nvCxnSpPr>
          <p:spPr>
            <a:xfrm flipH="1">
              <a:off x="1034272" y="2661265"/>
              <a:ext cx="5470490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8" name="직사각형 227">
              <a:extLst>
                <a:ext uri="{FF2B5EF4-FFF2-40B4-BE49-F238E27FC236}">
                  <a16:creationId xmlns:a16="http://schemas.microsoft.com/office/drawing/2014/main" id="{8C295012-C878-4E5A-BC65-46F57DED960B}"/>
                </a:ext>
              </a:extLst>
            </p:cNvPr>
            <p:cNvSpPr/>
            <p:nvPr/>
          </p:nvSpPr>
          <p:spPr>
            <a:xfrm>
              <a:off x="6584861" y="2507377"/>
              <a:ext cx="35458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29</a:t>
              </a:r>
              <a:endParaRPr lang="ko-KR" altLang="en-US" sz="1200" dirty="0">
                <a:solidFill>
                  <a:schemeClr val="tx2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cxnSp>
          <p:nvCxnSpPr>
            <p:cNvPr id="234" name="직선 연결선 233">
              <a:extLst>
                <a:ext uri="{FF2B5EF4-FFF2-40B4-BE49-F238E27FC236}">
                  <a16:creationId xmlns:a16="http://schemas.microsoft.com/office/drawing/2014/main" id="{8C760170-9FAB-480B-9020-AA169D04BC28}"/>
                </a:ext>
              </a:extLst>
            </p:cNvPr>
            <p:cNvCxnSpPr/>
            <p:nvPr/>
          </p:nvCxnSpPr>
          <p:spPr>
            <a:xfrm flipH="1">
              <a:off x="1745995" y="2943342"/>
              <a:ext cx="4758767" cy="2401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5" name="직사각형 234">
              <a:extLst>
                <a:ext uri="{FF2B5EF4-FFF2-40B4-BE49-F238E27FC236}">
                  <a16:creationId xmlns:a16="http://schemas.microsoft.com/office/drawing/2014/main" id="{D749D57D-AEEC-4B14-89CE-34D6F5EA9F16}"/>
                </a:ext>
              </a:extLst>
            </p:cNvPr>
            <p:cNvSpPr/>
            <p:nvPr/>
          </p:nvSpPr>
          <p:spPr>
            <a:xfrm>
              <a:off x="6584861" y="2804842"/>
              <a:ext cx="35458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29</a:t>
              </a:r>
              <a:endParaRPr lang="ko-KR" altLang="en-US" sz="1200" dirty="0">
                <a:solidFill>
                  <a:schemeClr val="bg1">
                    <a:lumMod val="50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cxnSp>
          <p:nvCxnSpPr>
            <p:cNvPr id="236" name="직선 연결선 235">
              <a:extLst>
                <a:ext uri="{FF2B5EF4-FFF2-40B4-BE49-F238E27FC236}">
                  <a16:creationId xmlns:a16="http://schemas.microsoft.com/office/drawing/2014/main" id="{3A2704A6-B613-4D31-A836-547EBF266C4A}"/>
                </a:ext>
              </a:extLst>
            </p:cNvPr>
            <p:cNvCxnSpPr/>
            <p:nvPr/>
          </p:nvCxnSpPr>
          <p:spPr>
            <a:xfrm flipH="1">
              <a:off x="1625389" y="3230388"/>
              <a:ext cx="4879373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7" name="직사각형 236">
              <a:extLst>
                <a:ext uri="{FF2B5EF4-FFF2-40B4-BE49-F238E27FC236}">
                  <a16:creationId xmlns:a16="http://schemas.microsoft.com/office/drawing/2014/main" id="{A0CF133B-F979-4D0A-9B40-205E4592B922}"/>
                </a:ext>
              </a:extLst>
            </p:cNvPr>
            <p:cNvSpPr/>
            <p:nvPr/>
          </p:nvSpPr>
          <p:spPr>
            <a:xfrm>
              <a:off x="6592670" y="3079223"/>
              <a:ext cx="35458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38</a:t>
              </a:r>
              <a:endParaRPr lang="ko-KR" altLang="en-US" sz="1200" dirty="0">
                <a:solidFill>
                  <a:schemeClr val="bg1">
                    <a:lumMod val="50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sp>
          <p:nvSpPr>
            <p:cNvPr id="238" name="직사각형 237">
              <a:extLst>
                <a:ext uri="{FF2B5EF4-FFF2-40B4-BE49-F238E27FC236}">
                  <a16:creationId xmlns:a16="http://schemas.microsoft.com/office/drawing/2014/main" id="{673A7DC9-6D7D-448D-8052-F486C000F192}"/>
                </a:ext>
              </a:extLst>
            </p:cNvPr>
            <p:cNvSpPr/>
            <p:nvPr/>
          </p:nvSpPr>
          <p:spPr>
            <a:xfrm>
              <a:off x="636739" y="2499683"/>
              <a:ext cx="119421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Ins="180000">
              <a:spAutoFit/>
            </a:bodyPr>
            <a:lstStyle/>
            <a:p>
              <a:r>
                <a:rPr lang="en-US" altLang="ko-KR" sz="14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9. </a:t>
              </a:r>
              <a:r>
                <a:rPr lang="ko-KR" altLang="en-US" sz="14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통계현황</a:t>
              </a:r>
            </a:p>
          </p:txBody>
        </p:sp>
        <p:sp>
          <p:nvSpPr>
            <p:cNvPr id="239" name="직사각형 238">
              <a:extLst>
                <a:ext uri="{FF2B5EF4-FFF2-40B4-BE49-F238E27FC236}">
                  <a16:creationId xmlns:a16="http://schemas.microsoft.com/office/drawing/2014/main" id="{C5F0459E-36E1-4B28-9E53-DDB02A1D4B09}"/>
                </a:ext>
              </a:extLst>
            </p:cNvPr>
            <p:cNvSpPr/>
            <p:nvPr/>
          </p:nvSpPr>
          <p:spPr>
            <a:xfrm>
              <a:off x="908858" y="2804842"/>
              <a:ext cx="1147728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Ins="180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9.1 </a:t>
              </a:r>
              <a:r>
                <a:rPr lang="ko-KR" alt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통계현황</a:t>
              </a:r>
              <a:endPara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sp>
          <p:nvSpPr>
            <p:cNvPr id="240" name="직사각형 239">
              <a:extLst>
                <a:ext uri="{FF2B5EF4-FFF2-40B4-BE49-F238E27FC236}">
                  <a16:creationId xmlns:a16="http://schemas.microsoft.com/office/drawing/2014/main" id="{8A347CA8-4574-425D-9DD1-489B81A5780A}"/>
                </a:ext>
              </a:extLst>
            </p:cNvPr>
            <p:cNvSpPr/>
            <p:nvPr/>
          </p:nvSpPr>
          <p:spPr>
            <a:xfrm>
              <a:off x="908858" y="3079223"/>
              <a:ext cx="99384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Ins="180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9.2 </a:t>
              </a:r>
              <a:r>
                <a:rPr lang="ko-KR" alt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보고서</a:t>
              </a:r>
              <a:endPara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</p:grpSp>
      <p:grpSp>
        <p:nvGrpSpPr>
          <p:cNvPr id="251" name="그룹 250">
            <a:extLst>
              <a:ext uri="{FF2B5EF4-FFF2-40B4-BE49-F238E27FC236}">
                <a16:creationId xmlns:a16="http://schemas.microsoft.com/office/drawing/2014/main" id="{C319422B-8F1B-4AA7-903D-84F6E7BFB36D}"/>
              </a:ext>
            </a:extLst>
          </p:cNvPr>
          <p:cNvGrpSpPr/>
          <p:nvPr/>
        </p:nvGrpSpPr>
        <p:grpSpPr>
          <a:xfrm>
            <a:off x="653676" y="6672006"/>
            <a:ext cx="6310516" cy="1146284"/>
            <a:chOff x="636739" y="2499683"/>
            <a:chExt cx="6310516" cy="1146284"/>
          </a:xfrm>
        </p:grpSpPr>
        <p:cxnSp>
          <p:nvCxnSpPr>
            <p:cNvPr id="252" name="직선 연결선 251">
              <a:extLst>
                <a:ext uri="{FF2B5EF4-FFF2-40B4-BE49-F238E27FC236}">
                  <a16:creationId xmlns:a16="http://schemas.microsoft.com/office/drawing/2014/main" id="{7D1A6E1D-5AFA-43CA-897D-459C2586174F}"/>
                </a:ext>
              </a:extLst>
            </p:cNvPr>
            <p:cNvCxnSpPr/>
            <p:nvPr/>
          </p:nvCxnSpPr>
          <p:spPr>
            <a:xfrm flipH="1">
              <a:off x="1034272" y="2661265"/>
              <a:ext cx="5470490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3" name="직사각형 252">
              <a:extLst>
                <a:ext uri="{FF2B5EF4-FFF2-40B4-BE49-F238E27FC236}">
                  <a16:creationId xmlns:a16="http://schemas.microsoft.com/office/drawing/2014/main" id="{BD7CF516-51E5-488D-9794-928CD29D9895}"/>
                </a:ext>
              </a:extLst>
            </p:cNvPr>
            <p:cNvSpPr/>
            <p:nvPr/>
          </p:nvSpPr>
          <p:spPr>
            <a:xfrm>
              <a:off x="6584861" y="2507377"/>
              <a:ext cx="35458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44</a:t>
              </a:r>
              <a:endParaRPr lang="ko-KR" altLang="en-US" sz="1200" dirty="0">
                <a:solidFill>
                  <a:schemeClr val="tx2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cxnSp>
          <p:nvCxnSpPr>
            <p:cNvPr id="254" name="직선 연결선 253">
              <a:extLst>
                <a:ext uri="{FF2B5EF4-FFF2-40B4-BE49-F238E27FC236}">
                  <a16:creationId xmlns:a16="http://schemas.microsoft.com/office/drawing/2014/main" id="{B5B972C7-DAD0-4202-A706-5E9BD64494E9}"/>
                </a:ext>
              </a:extLst>
            </p:cNvPr>
            <p:cNvCxnSpPr/>
            <p:nvPr/>
          </p:nvCxnSpPr>
          <p:spPr>
            <a:xfrm flipH="1">
              <a:off x="1745995" y="2943342"/>
              <a:ext cx="4758767" cy="2401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5" name="직사각형 254">
              <a:extLst>
                <a:ext uri="{FF2B5EF4-FFF2-40B4-BE49-F238E27FC236}">
                  <a16:creationId xmlns:a16="http://schemas.microsoft.com/office/drawing/2014/main" id="{CB69FB7A-6E16-4858-97CC-027F24C31C27}"/>
                </a:ext>
              </a:extLst>
            </p:cNvPr>
            <p:cNvSpPr/>
            <p:nvPr/>
          </p:nvSpPr>
          <p:spPr>
            <a:xfrm>
              <a:off x="6584861" y="2804842"/>
              <a:ext cx="35458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44</a:t>
              </a:r>
              <a:endParaRPr lang="ko-KR" altLang="en-US" sz="1200" dirty="0">
                <a:solidFill>
                  <a:schemeClr val="bg1">
                    <a:lumMod val="50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cxnSp>
          <p:nvCxnSpPr>
            <p:cNvPr id="256" name="직선 연결선 255">
              <a:extLst>
                <a:ext uri="{FF2B5EF4-FFF2-40B4-BE49-F238E27FC236}">
                  <a16:creationId xmlns:a16="http://schemas.microsoft.com/office/drawing/2014/main" id="{8687885B-7D6A-41DD-B41D-777FE034C4BD}"/>
                </a:ext>
              </a:extLst>
            </p:cNvPr>
            <p:cNvCxnSpPr/>
            <p:nvPr/>
          </p:nvCxnSpPr>
          <p:spPr>
            <a:xfrm flipH="1">
              <a:off x="1625389" y="3230388"/>
              <a:ext cx="4879373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7" name="직사각형 256">
              <a:extLst>
                <a:ext uri="{FF2B5EF4-FFF2-40B4-BE49-F238E27FC236}">
                  <a16:creationId xmlns:a16="http://schemas.microsoft.com/office/drawing/2014/main" id="{C7FACE9B-F574-4770-8CFC-53FDFE88959F}"/>
                </a:ext>
              </a:extLst>
            </p:cNvPr>
            <p:cNvSpPr/>
            <p:nvPr/>
          </p:nvSpPr>
          <p:spPr>
            <a:xfrm>
              <a:off x="6592671" y="3079223"/>
              <a:ext cx="35458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47</a:t>
              </a:r>
              <a:endParaRPr lang="ko-KR" altLang="en-US" sz="1200" dirty="0">
                <a:solidFill>
                  <a:schemeClr val="bg1">
                    <a:lumMod val="50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sp>
          <p:nvSpPr>
            <p:cNvPr id="258" name="직사각형 257">
              <a:extLst>
                <a:ext uri="{FF2B5EF4-FFF2-40B4-BE49-F238E27FC236}">
                  <a16:creationId xmlns:a16="http://schemas.microsoft.com/office/drawing/2014/main" id="{4881A4E0-974A-4183-B9EA-F9E1DFCFC633}"/>
                </a:ext>
              </a:extLst>
            </p:cNvPr>
            <p:cNvSpPr/>
            <p:nvPr/>
          </p:nvSpPr>
          <p:spPr>
            <a:xfrm>
              <a:off x="636739" y="2499683"/>
              <a:ext cx="129360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Ins="180000">
              <a:spAutoFit/>
            </a:bodyPr>
            <a:lstStyle/>
            <a:p>
              <a:r>
                <a:rPr lang="en-US" altLang="ko-KR" sz="14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10. </a:t>
              </a:r>
              <a:r>
                <a:rPr lang="ko-KR" altLang="en-US" sz="1400" dirty="0">
                  <a:solidFill>
                    <a:schemeClr val="tx2">
                      <a:lumMod val="7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환경설정</a:t>
              </a:r>
            </a:p>
          </p:txBody>
        </p:sp>
        <p:sp>
          <p:nvSpPr>
            <p:cNvPr id="259" name="직사각형 258">
              <a:extLst>
                <a:ext uri="{FF2B5EF4-FFF2-40B4-BE49-F238E27FC236}">
                  <a16:creationId xmlns:a16="http://schemas.microsoft.com/office/drawing/2014/main" id="{F9188979-CBE1-462B-8045-CFC55E7D72B4}"/>
                </a:ext>
              </a:extLst>
            </p:cNvPr>
            <p:cNvSpPr/>
            <p:nvPr/>
          </p:nvSpPr>
          <p:spPr>
            <a:xfrm>
              <a:off x="908858" y="2804842"/>
              <a:ext cx="1232687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Ins="180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10.1 </a:t>
              </a:r>
              <a:r>
                <a:rPr lang="ko-KR" alt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기본설정</a:t>
              </a:r>
              <a:endPara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sp>
          <p:nvSpPr>
            <p:cNvPr id="260" name="직사각형 259">
              <a:extLst>
                <a:ext uri="{FF2B5EF4-FFF2-40B4-BE49-F238E27FC236}">
                  <a16:creationId xmlns:a16="http://schemas.microsoft.com/office/drawing/2014/main" id="{3638C04C-97A3-40D4-85C4-422D29873CAF}"/>
                </a:ext>
              </a:extLst>
            </p:cNvPr>
            <p:cNvSpPr/>
            <p:nvPr/>
          </p:nvSpPr>
          <p:spPr>
            <a:xfrm>
              <a:off x="908858" y="3079223"/>
              <a:ext cx="116856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Ins="180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10.2 AP </a:t>
              </a:r>
              <a:r>
                <a:rPr lang="ko-KR" alt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설정</a:t>
              </a:r>
              <a:endPara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cxnSp>
          <p:nvCxnSpPr>
            <p:cNvPr id="261" name="직선 연결선 260">
              <a:extLst>
                <a:ext uri="{FF2B5EF4-FFF2-40B4-BE49-F238E27FC236}">
                  <a16:creationId xmlns:a16="http://schemas.microsoft.com/office/drawing/2014/main" id="{39CF05DA-D848-4D19-B4B3-D6EA9C329FE0}"/>
                </a:ext>
              </a:extLst>
            </p:cNvPr>
            <p:cNvCxnSpPr/>
            <p:nvPr/>
          </p:nvCxnSpPr>
          <p:spPr>
            <a:xfrm flipH="1">
              <a:off x="1625389" y="3520133"/>
              <a:ext cx="4879373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2" name="직사각형 261">
              <a:extLst>
                <a:ext uri="{FF2B5EF4-FFF2-40B4-BE49-F238E27FC236}">
                  <a16:creationId xmlns:a16="http://schemas.microsoft.com/office/drawing/2014/main" id="{E53AF4F8-F81C-41A8-BD4F-F4695213E36F}"/>
                </a:ext>
              </a:extLst>
            </p:cNvPr>
            <p:cNvSpPr/>
            <p:nvPr/>
          </p:nvSpPr>
          <p:spPr>
            <a:xfrm>
              <a:off x="6592671" y="3368968"/>
              <a:ext cx="35458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49</a:t>
              </a:r>
              <a:endParaRPr lang="ko-KR" altLang="en-US" sz="1200" dirty="0">
                <a:solidFill>
                  <a:schemeClr val="bg1">
                    <a:lumMod val="50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  <p:sp>
          <p:nvSpPr>
            <p:cNvPr id="263" name="직사각형 262">
              <a:extLst>
                <a:ext uri="{FF2B5EF4-FFF2-40B4-BE49-F238E27FC236}">
                  <a16:creationId xmlns:a16="http://schemas.microsoft.com/office/drawing/2014/main" id="{F1824EC1-3926-49F2-A858-B2788E7ADA07}"/>
                </a:ext>
              </a:extLst>
            </p:cNvPr>
            <p:cNvSpPr/>
            <p:nvPr/>
          </p:nvSpPr>
          <p:spPr>
            <a:xfrm>
              <a:off x="908858" y="3368968"/>
              <a:ext cx="1234547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Ins="180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10.3 PoE </a:t>
              </a:r>
              <a:r>
                <a:rPr lang="ko-KR" alt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  <a:cs typeface="Times New Roman" panose="02020603050405020304" pitchFamily="18" charset="0"/>
                </a:rPr>
                <a:t>설정</a:t>
              </a:r>
              <a:endPara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29636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315138"/>
              </p:ext>
            </p:extLst>
          </p:nvPr>
        </p:nvGraphicFramePr>
        <p:xfrm>
          <a:off x="606107" y="1420635"/>
          <a:ext cx="6358570" cy="8519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519232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3) PoE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PoE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모니터링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PoE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성능순위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무선네트워크의 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PoE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장비에 대한 성능 순위 현황을 관리합니다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706097" y="5181471"/>
            <a:ext cx="6100146" cy="2381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 성능 순위 리스트를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CPU, Memory,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온도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응답시간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세션 성능 항목에 대한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Top N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형태의 순위 정보를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실시간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최근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24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시간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최근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1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주일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최근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1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개월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최근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1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사용자 정의 기간에 대한 성능을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Top 5/10/20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의 성능 순위를 선택할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버튼을 클릭하여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성능 순위 정보를 엑셀 파일로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2999B0A-1111-4324-AB77-4DDCA4098E5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06096" y="1601311"/>
            <a:ext cx="6100146" cy="3518396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28865B06-7F63-4538-BEB9-45040066A68A}"/>
              </a:ext>
            </a:extLst>
          </p:cNvPr>
          <p:cNvGrpSpPr/>
          <p:nvPr/>
        </p:nvGrpSpPr>
        <p:grpSpPr>
          <a:xfrm>
            <a:off x="706096" y="5241274"/>
            <a:ext cx="263214" cy="276999"/>
            <a:chOff x="2588332" y="793984"/>
            <a:chExt cx="263214" cy="276999"/>
          </a:xfrm>
        </p:grpSpPr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72B64978-CD82-4FA1-BEAE-62B1C351300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3EFD6A9-6EE9-404E-91F0-7E545392A12E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B637083-1C9E-414C-9E2F-FD0BA2FFA712}"/>
              </a:ext>
            </a:extLst>
          </p:cNvPr>
          <p:cNvGrpSpPr/>
          <p:nvPr/>
        </p:nvGrpSpPr>
        <p:grpSpPr>
          <a:xfrm>
            <a:off x="706096" y="5900490"/>
            <a:ext cx="263214" cy="276999"/>
            <a:chOff x="2588332" y="793984"/>
            <a:chExt cx="263214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91B0259C-D5BE-4B88-AC5F-AA955F4F191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3C78F6D-E068-4AE1-9E47-111CE2A37922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2866D14B-CBF9-4A20-A2A5-C421757FD3E6}"/>
              </a:ext>
            </a:extLst>
          </p:cNvPr>
          <p:cNvGrpSpPr/>
          <p:nvPr/>
        </p:nvGrpSpPr>
        <p:grpSpPr>
          <a:xfrm>
            <a:off x="706096" y="6522390"/>
            <a:ext cx="263214" cy="276999"/>
            <a:chOff x="2588332" y="793984"/>
            <a:chExt cx="263214" cy="276999"/>
          </a:xfrm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5E665F21-44DB-4A03-9989-0E8442E36982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96110A7-ACCA-4C41-B06F-3ED826E2EE16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1D8A6EC9-6933-4D06-9DD7-0F3018605879}"/>
              </a:ext>
            </a:extLst>
          </p:cNvPr>
          <p:cNvGrpSpPr/>
          <p:nvPr/>
        </p:nvGrpSpPr>
        <p:grpSpPr>
          <a:xfrm>
            <a:off x="706096" y="7162154"/>
            <a:ext cx="263214" cy="276999"/>
            <a:chOff x="2588332" y="793984"/>
            <a:chExt cx="263214" cy="276999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F54E7EB5-A08D-44AD-BE8E-621756C51BEE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D534EB7-22FD-4456-863A-A8E6007F3AED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64BD3B03-A20F-424F-AD45-EF4CC4450B22}"/>
              </a:ext>
            </a:extLst>
          </p:cNvPr>
          <p:cNvGrpSpPr/>
          <p:nvPr/>
        </p:nvGrpSpPr>
        <p:grpSpPr>
          <a:xfrm>
            <a:off x="706096" y="7525030"/>
            <a:ext cx="263214" cy="276999"/>
            <a:chOff x="2588332" y="793984"/>
            <a:chExt cx="263214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7C483896-C62E-44A0-AFF8-C8CB1C3A8E7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B7AA12A-1287-4D7D-8B06-CE4A415C4E9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690B8D93-CF05-4966-A461-E09D0547ADC2}"/>
              </a:ext>
            </a:extLst>
          </p:cNvPr>
          <p:cNvGrpSpPr/>
          <p:nvPr/>
        </p:nvGrpSpPr>
        <p:grpSpPr>
          <a:xfrm>
            <a:off x="1138414" y="2167972"/>
            <a:ext cx="263214" cy="276999"/>
            <a:chOff x="2588332" y="793984"/>
            <a:chExt cx="263214" cy="276999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C02AEEB9-1306-4362-905A-26566FEFEA0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D59EEE9-5252-4C0A-ABB6-48FE326F8D5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CF7ACFBF-D50B-4EAD-8968-FF6D53285410}"/>
              </a:ext>
            </a:extLst>
          </p:cNvPr>
          <p:cNvGrpSpPr/>
          <p:nvPr/>
        </p:nvGrpSpPr>
        <p:grpSpPr>
          <a:xfrm>
            <a:off x="6339105" y="1979450"/>
            <a:ext cx="263214" cy="276999"/>
            <a:chOff x="2588332" y="793984"/>
            <a:chExt cx="263214" cy="276999"/>
          </a:xfrm>
        </p:grpSpPr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09589A0B-C111-4439-A91F-7E05B85E136D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01E083E-5D23-4CC2-A15E-83135306D37A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738F4F0A-4856-49E7-AC0B-E477F5D4EEB0}"/>
              </a:ext>
            </a:extLst>
          </p:cNvPr>
          <p:cNvGrpSpPr/>
          <p:nvPr/>
        </p:nvGrpSpPr>
        <p:grpSpPr>
          <a:xfrm>
            <a:off x="1401628" y="1741877"/>
            <a:ext cx="263214" cy="276999"/>
            <a:chOff x="2588332" y="793984"/>
            <a:chExt cx="263214" cy="276999"/>
          </a:xfrm>
        </p:grpSpPr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6DE53EFB-D1C2-44EA-90F0-C8D9D9ECD32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5FFDCD6-D5C2-48BA-85BB-41A8E194A5AA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281E3F42-1A02-435D-9B87-5F99BB8331CF}"/>
              </a:ext>
            </a:extLst>
          </p:cNvPr>
          <p:cNvGrpSpPr/>
          <p:nvPr/>
        </p:nvGrpSpPr>
        <p:grpSpPr>
          <a:xfrm>
            <a:off x="3554817" y="1979450"/>
            <a:ext cx="263214" cy="276999"/>
            <a:chOff x="2588332" y="793984"/>
            <a:chExt cx="263214" cy="276999"/>
          </a:xfrm>
        </p:grpSpPr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BEA3FB25-3765-465A-8C59-7E9383C88B5F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D0733A9-FCD5-49E4-BFA7-64462C33B2E2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694EFE89-E7E8-4D49-BCA8-1AAC8186CEED}"/>
              </a:ext>
            </a:extLst>
          </p:cNvPr>
          <p:cNvGrpSpPr/>
          <p:nvPr/>
        </p:nvGrpSpPr>
        <p:grpSpPr>
          <a:xfrm>
            <a:off x="6572674" y="1979450"/>
            <a:ext cx="263214" cy="276999"/>
            <a:chOff x="2588332" y="793984"/>
            <a:chExt cx="263214" cy="276999"/>
          </a:xfrm>
        </p:grpSpPr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782AF5DA-D0BC-45AF-9308-CA5ECF4C3462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5F72A7E-0F4A-4E54-A84E-8F86F92A0C33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36626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811618"/>
              </p:ext>
            </p:extLst>
          </p:nvPr>
        </p:nvGraphicFramePr>
        <p:xfrm>
          <a:off x="606107" y="1482399"/>
          <a:ext cx="6358570" cy="8584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584468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4) PoE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PoE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모니터링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PoE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회선성능 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무선네트워크의 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PoE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장비에 대한 회선 성능 현황을 관리합니다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706095" y="5143662"/>
            <a:ext cx="6147483" cy="272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장비의 회선 성능을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 목록과 회선 목록을 각각 더블 클릭하여 화면 하단에서 선택한 회선에 대한 정보 및 성능을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회선 정보는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요약탭과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성능 탭으로 구분되어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673200" lvl="1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요약탭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회선의 현재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In/Out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트래픽 사용량과 회선 상태 등을 요약하여 표현합니다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673200" lvl="1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성능탭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회선의 성능을 각 항목별로 일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주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월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년 그래프로 표현합니다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회선 설정 버튼을 클릭하여 회선의 정보를 변경할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4ABABEA9-C0EC-4940-8653-A99E35C16AA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63152" y="1609729"/>
            <a:ext cx="6033370" cy="3425572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59B82E1-FA3F-4F76-95AA-6492AA0449F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89000" y="8090861"/>
            <a:ext cx="2686151" cy="177855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 Box 145">
            <a:extLst>
              <a:ext uri="{FF2B5EF4-FFF2-40B4-BE49-F238E27FC236}">
                <a16:creationId xmlns:a16="http://schemas.microsoft.com/office/drawing/2014/main" id="{51EB1F51-7CA5-4FDD-BB30-7A8C46CFE561}"/>
              </a:ext>
            </a:extLst>
          </p:cNvPr>
          <p:cNvSpPr txBox="1"/>
          <p:nvPr/>
        </p:nvSpPr>
        <p:spPr>
          <a:xfrm>
            <a:off x="3789253" y="8090861"/>
            <a:ext cx="3164315" cy="223710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200"/>
              </a:spcBef>
              <a:spcAft>
                <a:spcPts val="400"/>
              </a:spcAft>
            </a:pPr>
            <a:r>
              <a:rPr lang="ko-KR" sz="1100" b="1" dirty="0">
                <a:effectLst/>
                <a:highlight>
                  <a:srgbClr val="C5DCE9"/>
                </a:highlight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· 회선정보 변경</a:t>
            </a:r>
            <a:endParaRPr lang="ko-KR" sz="1100" b="1" dirty="0">
              <a:effectLst/>
              <a:highlight>
                <a:srgbClr val="C5DCE9"/>
              </a:highlight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103505" indent="-1397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사용자회선명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사용자 지정 회선 이름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103505" indent="-1397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유형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원본대역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사용대역 중 선택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103505" indent="-1397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대역폭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회선 대역폭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103505" indent="-1397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성능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성능수집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경보설정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sz="900" dirty="0" err="1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단문자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발송 여부 체크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103505" indent="-1397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회선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회선 장애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헬스체크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sz="900" dirty="0" err="1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단문자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발송 여부 체크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103505" indent="-1397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 err="1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임계값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bps, PPS, CRC, ERROR, COLLISION, DROP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개별 임계치 값 입력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103505" indent="-1397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저장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회선정보 변경 내역 저장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3B293D0D-4E96-40B2-9D4F-FB2123974D71}"/>
              </a:ext>
            </a:extLst>
          </p:cNvPr>
          <p:cNvGrpSpPr/>
          <p:nvPr/>
        </p:nvGrpSpPr>
        <p:grpSpPr>
          <a:xfrm>
            <a:off x="706096" y="5207406"/>
            <a:ext cx="263214" cy="276999"/>
            <a:chOff x="2588332" y="793984"/>
            <a:chExt cx="263214" cy="276999"/>
          </a:xfrm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BAD9FBCB-93F9-4ECE-A8CF-A1D8B66D7F0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F82C500-6BBA-4601-9BA1-087203E1C3D7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644CD31B-1CD6-452E-8254-1D98A91F2BC6}"/>
              </a:ext>
            </a:extLst>
          </p:cNvPr>
          <p:cNvGrpSpPr/>
          <p:nvPr/>
        </p:nvGrpSpPr>
        <p:grpSpPr>
          <a:xfrm>
            <a:off x="706096" y="5866622"/>
            <a:ext cx="263214" cy="276999"/>
            <a:chOff x="2588332" y="793984"/>
            <a:chExt cx="263214" cy="276999"/>
          </a:xfrm>
        </p:grpSpPr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021366D8-5C9F-40D5-8610-4C92B6B2246E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DBE734-659B-42CB-AD9D-603FE705C66D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0DBACFD7-C4B9-4AB5-9A1B-58089C247217}"/>
              </a:ext>
            </a:extLst>
          </p:cNvPr>
          <p:cNvGrpSpPr/>
          <p:nvPr/>
        </p:nvGrpSpPr>
        <p:grpSpPr>
          <a:xfrm>
            <a:off x="706096" y="6503810"/>
            <a:ext cx="263214" cy="276999"/>
            <a:chOff x="2588332" y="793984"/>
            <a:chExt cx="263214" cy="276999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9EC62C04-9470-4CD5-ADE0-34955599BFE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5FF53CF-CDF2-4AA9-8CD7-5FEB610EDB3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230F7871-2D55-4135-AC29-9DE56803A8CA}"/>
              </a:ext>
            </a:extLst>
          </p:cNvPr>
          <p:cNvGrpSpPr/>
          <p:nvPr/>
        </p:nvGrpSpPr>
        <p:grpSpPr>
          <a:xfrm>
            <a:off x="706096" y="7602441"/>
            <a:ext cx="263214" cy="276999"/>
            <a:chOff x="2588332" y="793984"/>
            <a:chExt cx="263214" cy="276999"/>
          </a:xfrm>
        </p:grpSpPr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09BDC732-1231-4AB8-8D02-8424447A3203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78FD314-FF9D-48BE-A057-0A51D0C52430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48C11C47-7B28-420C-BA43-AE1697677685}"/>
              </a:ext>
            </a:extLst>
          </p:cNvPr>
          <p:cNvGrpSpPr/>
          <p:nvPr/>
        </p:nvGrpSpPr>
        <p:grpSpPr>
          <a:xfrm>
            <a:off x="1273363" y="2245090"/>
            <a:ext cx="263214" cy="276999"/>
            <a:chOff x="2588332" y="793984"/>
            <a:chExt cx="263214" cy="276999"/>
          </a:xfrm>
        </p:grpSpPr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D6A3E83C-B6F5-44EF-994B-2540477A13C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D5337C2-675D-44F8-8F94-248E1E1D4D8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5A9EBC8B-B1F2-458D-8522-35274559D7E6}"/>
              </a:ext>
            </a:extLst>
          </p:cNvPr>
          <p:cNvGrpSpPr/>
          <p:nvPr/>
        </p:nvGrpSpPr>
        <p:grpSpPr>
          <a:xfrm>
            <a:off x="4034942" y="2155090"/>
            <a:ext cx="263214" cy="276999"/>
            <a:chOff x="2588332" y="793984"/>
            <a:chExt cx="263214" cy="276999"/>
          </a:xfrm>
        </p:grpSpPr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95B57C32-477E-4174-80A4-88EC2BC05F1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8B17865-1485-4366-9097-600ACDDC9653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BD2CCC04-0FF4-4846-A2D0-CDE83C9BFEFC}"/>
              </a:ext>
            </a:extLst>
          </p:cNvPr>
          <p:cNvGrpSpPr/>
          <p:nvPr/>
        </p:nvGrpSpPr>
        <p:grpSpPr>
          <a:xfrm>
            <a:off x="1994261" y="3481210"/>
            <a:ext cx="263214" cy="276999"/>
            <a:chOff x="2588332" y="793984"/>
            <a:chExt cx="263214" cy="276999"/>
          </a:xfrm>
        </p:grpSpPr>
        <p:sp>
          <p:nvSpPr>
            <p:cNvPr id="37" name="타원 36">
              <a:extLst>
                <a:ext uri="{FF2B5EF4-FFF2-40B4-BE49-F238E27FC236}">
                  <a16:creationId xmlns:a16="http://schemas.microsoft.com/office/drawing/2014/main" id="{F2E5F87E-0183-4926-B81E-65F3D863B05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DCB093E-6756-4FDE-981B-B55180F5C8D7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577B7EE2-E522-4C11-B195-7CDC6762737A}"/>
              </a:ext>
            </a:extLst>
          </p:cNvPr>
          <p:cNvGrpSpPr/>
          <p:nvPr/>
        </p:nvGrpSpPr>
        <p:grpSpPr>
          <a:xfrm>
            <a:off x="6501155" y="3571210"/>
            <a:ext cx="263214" cy="276999"/>
            <a:chOff x="2588332" y="793984"/>
            <a:chExt cx="263214" cy="276999"/>
          </a:xfrm>
        </p:grpSpPr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632E1833-2977-4D2E-9660-272E2780F3D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26BB5F1-3B63-4A97-82B4-A270EDED16D2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16850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340276"/>
              </p:ext>
            </p:extLst>
          </p:nvPr>
        </p:nvGraphicFramePr>
        <p:xfrm>
          <a:off x="606107" y="1482398"/>
          <a:ext cx="6358570" cy="8474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474401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5) PoE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PoE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모니터링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PoE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회선성능순위 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무선네트워크의 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PoE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장비에 대한 회선 성능 순위 현황을 관리합니다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706097" y="5181471"/>
            <a:ext cx="6143278" cy="2668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회선 성능 순위 리스트를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BPS, BPS(%), PPS, ERROR, CRC, COLLISION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성능 항목에 대한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Top N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형태의 순위 정보를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실시간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최근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24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시간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최근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1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주일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최근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1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개월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최근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1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사용자 정의 기간에 대한 성능을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Top 5/10/20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의 성능 순위를 선택할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버튼을 클릭하여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회선 성능 순위 정보를 엑셀 파일로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69CA4D87-39A9-49B9-8C1D-6BCE9099B5AE}"/>
              </a:ext>
            </a:extLst>
          </p:cNvPr>
          <p:cNvGrpSpPr/>
          <p:nvPr/>
        </p:nvGrpSpPr>
        <p:grpSpPr>
          <a:xfrm>
            <a:off x="706096" y="5241274"/>
            <a:ext cx="263214" cy="276999"/>
            <a:chOff x="2588332" y="793984"/>
            <a:chExt cx="263214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948DDE55-C08D-40F7-8A9E-52E4A19657C9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ABB0C48-F0DD-4955-803B-ED5A34853DA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C9CBFFE3-4C68-47B4-8847-22975EA43D37}"/>
              </a:ext>
            </a:extLst>
          </p:cNvPr>
          <p:cNvGrpSpPr/>
          <p:nvPr/>
        </p:nvGrpSpPr>
        <p:grpSpPr>
          <a:xfrm>
            <a:off x="706096" y="5900490"/>
            <a:ext cx="263214" cy="276999"/>
            <a:chOff x="2588332" y="793984"/>
            <a:chExt cx="263214" cy="276999"/>
          </a:xfrm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E230B414-8F1C-44FA-8226-3EB2036117C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66289CD-1672-4414-9DA1-88EB47AE4EE8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FC049D28-3484-4F43-ACAD-A738377D38E8}"/>
              </a:ext>
            </a:extLst>
          </p:cNvPr>
          <p:cNvGrpSpPr/>
          <p:nvPr/>
        </p:nvGrpSpPr>
        <p:grpSpPr>
          <a:xfrm>
            <a:off x="706096" y="6562288"/>
            <a:ext cx="263214" cy="276999"/>
            <a:chOff x="2588332" y="793984"/>
            <a:chExt cx="263214" cy="276999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5A45A0F2-0370-4883-9C2A-920520CFCD7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4C07F37-F964-416C-8985-7374765538A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1070CB5C-7A3B-4C91-B076-15B2CB03E0E4}"/>
              </a:ext>
            </a:extLst>
          </p:cNvPr>
          <p:cNvGrpSpPr/>
          <p:nvPr/>
        </p:nvGrpSpPr>
        <p:grpSpPr>
          <a:xfrm>
            <a:off x="706096" y="7228178"/>
            <a:ext cx="263214" cy="276999"/>
            <a:chOff x="2588332" y="793984"/>
            <a:chExt cx="263214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A46FE48E-221C-4D06-ADC5-2DEACA5AE69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4D96413-EB3F-469A-9F5C-B308A908F65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62898182-9445-44E1-9943-D06F7567C93B}"/>
              </a:ext>
            </a:extLst>
          </p:cNvPr>
          <p:cNvGrpSpPr/>
          <p:nvPr/>
        </p:nvGrpSpPr>
        <p:grpSpPr>
          <a:xfrm>
            <a:off x="706096" y="7577991"/>
            <a:ext cx="263214" cy="276999"/>
            <a:chOff x="2588332" y="793984"/>
            <a:chExt cx="263214" cy="276999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67158397-F2A9-4776-BB0D-3FB746DD326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2B5D5F2-2B34-44E5-ABE1-BF9303DED9E8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D055DABC-7431-4960-ACAE-0D1033F13032}"/>
              </a:ext>
            </a:extLst>
          </p:cNvPr>
          <p:cNvGrpSpPr/>
          <p:nvPr/>
        </p:nvGrpSpPr>
        <p:grpSpPr>
          <a:xfrm>
            <a:off x="747703" y="1624979"/>
            <a:ext cx="6067237" cy="3360570"/>
            <a:chOff x="706096" y="1540313"/>
            <a:chExt cx="6150544" cy="3463008"/>
          </a:xfrm>
        </p:grpSpPr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0215D970-E1CB-4768-ADD9-509FA4626359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706096" y="1540313"/>
              <a:ext cx="6143278" cy="3463008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</p:pic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49F1466B-F767-4641-8695-B48759626540}"/>
                </a:ext>
              </a:extLst>
            </p:cNvPr>
            <p:cNvGrpSpPr/>
            <p:nvPr/>
          </p:nvGrpSpPr>
          <p:grpSpPr>
            <a:xfrm>
              <a:off x="1281830" y="2063008"/>
              <a:ext cx="263214" cy="276999"/>
              <a:chOff x="2588332" y="793984"/>
              <a:chExt cx="263214" cy="276999"/>
            </a:xfrm>
          </p:grpSpPr>
          <p:sp>
            <p:nvSpPr>
              <p:cNvPr id="29" name="타원 28">
                <a:extLst>
                  <a:ext uri="{FF2B5EF4-FFF2-40B4-BE49-F238E27FC236}">
                    <a16:creationId xmlns:a16="http://schemas.microsoft.com/office/drawing/2014/main" id="{415C7CB4-89AF-40ED-8D6F-394998EC881D}"/>
                  </a:ext>
                </a:extLst>
              </p:cNvPr>
              <p:cNvSpPr/>
              <p:nvPr/>
            </p:nvSpPr>
            <p:spPr>
              <a:xfrm>
                <a:off x="2629939" y="842484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9A0B731-AEBD-415E-9BE7-F60BAA8DFAA3}"/>
                  </a:ext>
                </a:extLst>
              </p:cNvPr>
              <p:cNvSpPr txBox="1"/>
              <p:nvPr/>
            </p:nvSpPr>
            <p:spPr>
              <a:xfrm>
                <a:off x="2588332" y="793984"/>
                <a:ext cx="2632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1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656B267E-EAED-417A-B34D-29A6C2A1BF72}"/>
                </a:ext>
              </a:extLst>
            </p:cNvPr>
            <p:cNvGrpSpPr/>
            <p:nvPr/>
          </p:nvGrpSpPr>
          <p:grpSpPr>
            <a:xfrm>
              <a:off x="6361830" y="1924508"/>
              <a:ext cx="263214" cy="276999"/>
              <a:chOff x="2588332" y="793984"/>
              <a:chExt cx="263214" cy="276999"/>
            </a:xfrm>
          </p:grpSpPr>
          <p:sp>
            <p:nvSpPr>
              <p:cNvPr id="32" name="타원 31">
                <a:extLst>
                  <a:ext uri="{FF2B5EF4-FFF2-40B4-BE49-F238E27FC236}">
                    <a16:creationId xmlns:a16="http://schemas.microsoft.com/office/drawing/2014/main" id="{C5BBC30D-29FB-4902-B747-543EFA259B4A}"/>
                  </a:ext>
                </a:extLst>
              </p:cNvPr>
              <p:cNvSpPr/>
              <p:nvPr/>
            </p:nvSpPr>
            <p:spPr>
              <a:xfrm>
                <a:off x="2629939" y="842484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3A6BA83-405B-4904-B79E-CA86E17C2B27}"/>
                  </a:ext>
                </a:extLst>
              </p:cNvPr>
              <p:cNvSpPr txBox="1"/>
              <p:nvPr/>
            </p:nvSpPr>
            <p:spPr>
              <a:xfrm>
                <a:off x="2588332" y="793984"/>
                <a:ext cx="2632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2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A94F9E5E-0455-48CB-A769-C1F05F993E1A}"/>
                </a:ext>
              </a:extLst>
            </p:cNvPr>
            <p:cNvGrpSpPr/>
            <p:nvPr/>
          </p:nvGrpSpPr>
          <p:grpSpPr>
            <a:xfrm>
              <a:off x="1645033" y="1696009"/>
              <a:ext cx="263214" cy="276999"/>
              <a:chOff x="2588332" y="793984"/>
              <a:chExt cx="263214" cy="276999"/>
            </a:xfrm>
          </p:grpSpPr>
          <p:sp>
            <p:nvSpPr>
              <p:cNvPr id="35" name="타원 34">
                <a:extLst>
                  <a:ext uri="{FF2B5EF4-FFF2-40B4-BE49-F238E27FC236}">
                    <a16:creationId xmlns:a16="http://schemas.microsoft.com/office/drawing/2014/main" id="{4C18AD0D-4929-408F-B9AA-A6CD0E57BB72}"/>
                  </a:ext>
                </a:extLst>
              </p:cNvPr>
              <p:cNvSpPr/>
              <p:nvPr/>
            </p:nvSpPr>
            <p:spPr>
              <a:xfrm>
                <a:off x="2629939" y="842484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A88B28AA-417B-4AAE-AE5A-C769F92ADC8A}"/>
                  </a:ext>
                </a:extLst>
              </p:cNvPr>
              <p:cNvSpPr txBox="1"/>
              <p:nvPr/>
            </p:nvSpPr>
            <p:spPr>
              <a:xfrm>
                <a:off x="2588332" y="793984"/>
                <a:ext cx="2632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3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05A66EAA-CAEF-4D1F-A3D8-03A09E547613}"/>
                </a:ext>
              </a:extLst>
            </p:cNvPr>
            <p:cNvGrpSpPr/>
            <p:nvPr/>
          </p:nvGrpSpPr>
          <p:grpSpPr>
            <a:xfrm>
              <a:off x="3547891" y="1681105"/>
              <a:ext cx="263214" cy="276999"/>
              <a:chOff x="2588332" y="793984"/>
              <a:chExt cx="263214" cy="276999"/>
            </a:xfrm>
          </p:grpSpPr>
          <p:sp>
            <p:nvSpPr>
              <p:cNvPr id="38" name="타원 37">
                <a:extLst>
                  <a:ext uri="{FF2B5EF4-FFF2-40B4-BE49-F238E27FC236}">
                    <a16:creationId xmlns:a16="http://schemas.microsoft.com/office/drawing/2014/main" id="{34028E10-B312-4F9F-B0F5-FC34D4058570}"/>
                  </a:ext>
                </a:extLst>
              </p:cNvPr>
              <p:cNvSpPr/>
              <p:nvPr/>
            </p:nvSpPr>
            <p:spPr>
              <a:xfrm>
                <a:off x="2629939" y="842484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1EC18A2-48E5-4060-AF0F-BDE5F9BF0B0C}"/>
                  </a:ext>
                </a:extLst>
              </p:cNvPr>
              <p:cNvSpPr txBox="1"/>
              <p:nvPr/>
            </p:nvSpPr>
            <p:spPr>
              <a:xfrm>
                <a:off x="2588332" y="793984"/>
                <a:ext cx="2632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4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0" name="그룹 39">
              <a:extLst>
                <a:ext uri="{FF2B5EF4-FFF2-40B4-BE49-F238E27FC236}">
                  <a16:creationId xmlns:a16="http://schemas.microsoft.com/office/drawing/2014/main" id="{7D408A45-4B16-468D-A72A-C49458156A9A}"/>
                </a:ext>
              </a:extLst>
            </p:cNvPr>
            <p:cNvGrpSpPr/>
            <p:nvPr/>
          </p:nvGrpSpPr>
          <p:grpSpPr>
            <a:xfrm>
              <a:off x="6593426" y="1924508"/>
              <a:ext cx="263214" cy="276999"/>
              <a:chOff x="2588332" y="793984"/>
              <a:chExt cx="263214" cy="276999"/>
            </a:xfrm>
          </p:grpSpPr>
          <p:sp>
            <p:nvSpPr>
              <p:cNvPr id="41" name="타원 40">
                <a:extLst>
                  <a:ext uri="{FF2B5EF4-FFF2-40B4-BE49-F238E27FC236}">
                    <a16:creationId xmlns:a16="http://schemas.microsoft.com/office/drawing/2014/main" id="{F5BB025E-F9EC-4456-A971-CBF826EE4C92}"/>
                  </a:ext>
                </a:extLst>
              </p:cNvPr>
              <p:cNvSpPr/>
              <p:nvPr/>
            </p:nvSpPr>
            <p:spPr>
              <a:xfrm>
                <a:off x="2629939" y="842484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B7FBFE3-4706-43CB-8EE7-A80B9AEF4071}"/>
                  </a:ext>
                </a:extLst>
              </p:cNvPr>
              <p:cNvSpPr txBox="1"/>
              <p:nvPr/>
            </p:nvSpPr>
            <p:spPr>
              <a:xfrm>
                <a:off x="2588332" y="793984"/>
                <a:ext cx="2632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5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487004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28">
            <a:extLst>
              <a:ext uri="{FF2B5EF4-FFF2-40B4-BE49-F238E27FC236}">
                <a16:creationId xmlns:a16="http://schemas.microsoft.com/office/drawing/2014/main" id="{3E6EAAD7-3B20-41EA-A929-634813AB3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590" y="831291"/>
            <a:ext cx="6882941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defTabSz="914400" eaLnBrk="0" hangingPunct="0">
              <a:defRPr/>
            </a:pPr>
            <a:r>
              <a:rPr lang="en-US" altLang="ko-KR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7</a:t>
            </a:r>
            <a:r>
              <a:rPr kumimoji="0" lang="en-US" altLang="ko-KR" sz="1500" b="0" kern="0" spc="-50" baseline="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.2</a:t>
            </a:r>
            <a:r>
              <a:rPr lang="en-US" altLang="ko-KR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. PoE</a:t>
            </a:r>
            <a:r>
              <a:rPr lang="ko-KR" altLang="en-US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관리 </a:t>
            </a:r>
            <a:r>
              <a:rPr lang="en-US" altLang="ko-KR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&gt; PoE</a:t>
            </a:r>
            <a:r>
              <a:rPr lang="ko-KR" altLang="en-US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구성</a:t>
            </a:r>
            <a:endParaRPr kumimoji="0" lang="ko-KR" altLang="en-US" sz="1500" b="0" kern="0" spc="-50" baseline="0" dirty="0">
              <a:ln w="3175">
                <a:noFill/>
              </a:ln>
              <a:solidFill>
                <a:schemeClr val="accent1">
                  <a:lumMod val="75000"/>
                </a:schemeClr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Arial Unicode MS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3055E589-50D6-4B4A-A1D5-0DDD89E289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720920"/>
              </p:ext>
            </p:extLst>
          </p:nvPr>
        </p:nvGraphicFramePr>
        <p:xfrm>
          <a:off x="648177" y="1893727"/>
          <a:ext cx="6358570" cy="8096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096939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8" name="직사각형 17">
            <a:extLst>
              <a:ext uri="{FF2B5EF4-FFF2-40B4-BE49-F238E27FC236}">
                <a16:creationId xmlns:a16="http://schemas.microsoft.com/office/drawing/2014/main" id="{4DC1AA54-FCBB-4CC5-94E8-4D5C1DB59FBA}"/>
              </a:ext>
            </a:extLst>
          </p:cNvPr>
          <p:cNvSpPr/>
          <p:nvPr/>
        </p:nvSpPr>
        <p:spPr>
          <a:xfrm>
            <a:off x="552927" y="1195797"/>
            <a:ext cx="6453820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1) PoE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PoE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구성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장비현황</a:t>
            </a:r>
            <a:endParaRPr lang="ko-KR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357505" indent="-219075"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ko-KR" alt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무선네트워크의 </a:t>
            </a:r>
            <a:r>
              <a:rPr lang="en-US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PoE</a:t>
            </a:r>
            <a:r>
              <a:rPr lang="ko-KR" alt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구성에 대한 장비 현황을 관리합니다</a:t>
            </a:r>
            <a:r>
              <a:rPr lang="en-US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ko-KR" altLang="ko-KR" sz="1100" dirty="0"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DC949CE-4A8F-4DC8-ABBA-B6AD18BEC145}"/>
              </a:ext>
            </a:extLst>
          </p:cNvPr>
          <p:cNvSpPr/>
          <p:nvPr/>
        </p:nvSpPr>
        <p:spPr>
          <a:xfrm>
            <a:off x="749227" y="5648993"/>
            <a:ext cx="6162271" cy="4126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 리스트를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 리스트에서 특정 장비를 더블 클릭하여 선택한 장비의 상세 정보를 화면 하단에서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상세 정보는 요약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Top 5,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회선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성능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Config,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포트뷰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탭으로 구성되어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673200" lvl="1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ko-KR" altLang="en-US" sz="105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요약탭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PoE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장비의 기본적인 구성 정보와 현재 장비 상태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현재 성능 값을 요약하여 표현합니다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673200" lvl="1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Top5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탭 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PoE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장비의 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In/Out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사용률 및 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BPS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값에 대한 </a:t>
            </a:r>
            <a:r>
              <a:rPr lang="ko-KR" altLang="en-US" sz="105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회선별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Top5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목록을 표현합니다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673200" lvl="1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ko-KR" altLang="en-US" sz="105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회선탭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PoE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장비의 회선 구성 정보와 성능 정보를 표현합니다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673200" lvl="1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ko-KR" altLang="en-US" sz="105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성능탭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CPU, Memory,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응답시간 성능 항목에 대한 일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/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주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/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월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/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년 그래프를 표현합니다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673200" lvl="1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Config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탭 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PoE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장비의 </a:t>
            </a:r>
            <a:r>
              <a:rPr lang="ko-KR" altLang="en-US" sz="105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일자별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Configuration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백업 내용을 표현합니다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673200" lvl="1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ko-KR" altLang="en-US" sz="105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포트뷰탭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PoE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장비의 개별 </a:t>
            </a:r>
            <a:r>
              <a:rPr lang="ko-KR" altLang="en-US" sz="105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포트별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상태를 표현합니다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버튼을 클릭하여 조회된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 리스트를 엑셀 파일로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E98C0DB2-0EB6-4A29-BB4A-3A2A4B7ABDC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49228" y="1977522"/>
            <a:ext cx="6162270" cy="358767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27B76448-D635-47DD-BDCB-A949EC829FE1}"/>
              </a:ext>
            </a:extLst>
          </p:cNvPr>
          <p:cNvGrpSpPr/>
          <p:nvPr/>
        </p:nvGrpSpPr>
        <p:grpSpPr>
          <a:xfrm>
            <a:off x="749227" y="5698872"/>
            <a:ext cx="263214" cy="276999"/>
            <a:chOff x="2588332" y="793984"/>
            <a:chExt cx="263214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153F7C93-5270-4C8F-8B70-B8E7E92DAF8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FB20F83-1CD3-4F7B-8DD9-E66B571FCB86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ACBF7AA2-89A1-4C28-ACC4-11ADA1B870ED}"/>
              </a:ext>
            </a:extLst>
          </p:cNvPr>
          <p:cNvGrpSpPr/>
          <p:nvPr/>
        </p:nvGrpSpPr>
        <p:grpSpPr>
          <a:xfrm>
            <a:off x="749227" y="6358088"/>
            <a:ext cx="263214" cy="276999"/>
            <a:chOff x="2588332" y="793984"/>
            <a:chExt cx="263214" cy="276999"/>
          </a:xfrm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08266492-9C59-4477-A056-FD87D72DE64A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8CE2F7A-F5A2-4479-B32D-DE87E2BC9E0A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43C582EA-EFA0-46C1-88BE-A94B84D534CC}"/>
              </a:ext>
            </a:extLst>
          </p:cNvPr>
          <p:cNvGrpSpPr/>
          <p:nvPr/>
        </p:nvGrpSpPr>
        <p:grpSpPr>
          <a:xfrm>
            <a:off x="749227" y="7006823"/>
            <a:ext cx="263214" cy="276999"/>
            <a:chOff x="2588332" y="793984"/>
            <a:chExt cx="263214" cy="276999"/>
          </a:xfrm>
        </p:grpSpPr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09AE941A-4A0A-4CCC-BF76-6F51B388774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38D867A-5002-43A0-8B5A-B27B84D0184B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A0E4DF50-4510-4485-99F0-4441FB17E5E0}"/>
              </a:ext>
            </a:extLst>
          </p:cNvPr>
          <p:cNvGrpSpPr/>
          <p:nvPr/>
        </p:nvGrpSpPr>
        <p:grpSpPr>
          <a:xfrm>
            <a:off x="749227" y="9707132"/>
            <a:ext cx="263214" cy="276999"/>
            <a:chOff x="2588332" y="793984"/>
            <a:chExt cx="263214" cy="276999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A0908F71-FFD3-4D39-B58C-2897B0FD66EF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7CC8587-CADE-4489-ABA9-4D9B5C15683A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F5D03AC4-3C79-4266-8B9A-5D8969D4A0E5}"/>
              </a:ext>
            </a:extLst>
          </p:cNvPr>
          <p:cNvGrpSpPr/>
          <p:nvPr/>
        </p:nvGrpSpPr>
        <p:grpSpPr>
          <a:xfrm>
            <a:off x="1333427" y="2566205"/>
            <a:ext cx="263214" cy="276999"/>
            <a:chOff x="2588332" y="793984"/>
            <a:chExt cx="263214" cy="276999"/>
          </a:xfrm>
        </p:grpSpPr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EFAC48CA-CDCA-4F4B-A8A8-B2C0B6ED2FD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916757F-B420-441B-BA56-A951F89CF71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3F39CD4D-F0BA-4BF1-82DD-97769BD18784}"/>
              </a:ext>
            </a:extLst>
          </p:cNvPr>
          <p:cNvGrpSpPr/>
          <p:nvPr/>
        </p:nvGrpSpPr>
        <p:grpSpPr>
          <a:xfrm>
            <a:off x="6413427" y="2427705"/>
            <a:ext cx="263214" cy="276999"/>
            <a:chOff x="2588332" y="793984"/>
            <a:chExt cx="263214" cy="276999"/>
          </a:xfrm>
        </p:grpSpPr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F5301792-4200-4BA9-A7A2-77F3B1C5C79D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EE13B2E-C86D-4443-B051-BE3C2712481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FDFCA939-6941-41B7-8569-1B2FC37118EB}"/>
              </a:ext>
            </a:extLst>
          </p:cNvPr>
          <p:cNvGrpSpPr/>
          <p:nvPr/>
        </p:nvGrpSpPr>
        <p:grpSpPr>
          <a:xfrm>
            <a:off x="3094493" y="4005753"/>
            <a:ext cx="263214" cy="276999"/>
            <a:chOff x="2588332" y="793984"/>
            <a:chExt cx="263214" cy="276999"/>
          </a:xfrm>
        </p:grpSpPr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CFAF393E-70DE-4154-81E1-59154F98AD2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336292C-34FF-416C-A939-0E5EAAD6B270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3DC3190C-8C2C-417A-B11E-FB75DFB816C7}"/>
              </a:ext>
            </a:extLst>
          </p:cNvPr>
          <p:cNvGrpSpPr/>
          <p:nvPr/>
        </p:nvGrpSpPr>
        <p:grpSpPr>
          <a:xfrm>
            <a:off x="6632730" y="2427705"/>
            <a:ext cx="263214" cy="276999"/>
            <a:chOff x="2588332" y="793984"/>
            <a:chExt cx="263214" cy="276999"/>
          </a:xfrm>
        </p:grpSpPr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670A1070-EB6D-460D-989D-5C1E14E5866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BBF1046-D5D5-4C6E-AF2B-7316444189FB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05702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787609"/>
              </p:ext>
            </p:extLst>
          </p:nvPr>
        </p:nvGraphicFramePr>
        <p:xfrm>
          <a:off x="606107" y="1482398"/>
          <a:ext cx="6358570" cy="8516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516735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2) PoE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PoE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구성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회선현황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무선네트워크의 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PoE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구성에 대한 회선 현황을 관리합니다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725451" y="5015005"/>
            <a:ext cx="6108772" cy="2745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장비의 회선 리스트를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회선 리스트에서 특정 회선을 더블 클릭하여 선택한 회선의 상세 정보를 화면 하단에서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상세 정보는 요약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성능 탭으로 구성되어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673200" lvl="1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ko-KR" altLang="en-US" sz="105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요약탭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회선의 현재 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In/Out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트래픽 사용량과 회선 상태 등을 요약하여 표현합니다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673200" lvl="1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ko-KR" altLang="en-US" sz="105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성능탭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회선의 성능을 각 항목별로 일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주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월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년 그래프로 표현합니다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회선 설정 버튼을 클릭하여 회선의 정보를 변경할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D2DD10C-FFA3-43C0-B488-A709F05E45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31006" y="1585170"/>
            <a:ext cx="6041426" cy="3384763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0C08D76A-688E-4469-8CFE-D799D605C05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8860" y="7883872"/>
            <a:ext cx="2494915" cy="164574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 Box 146">
            <a:extLst>
              <a:ext uri="{FF2B5EF4-FFF2-40B4-BE49-F238E27FC236}">
                <a16:creationId xmlns:a16="http://schemas.microsoft.com/office/drawing/2014/main" id="{C06C07C4-48E3-494B-A833-FA74309DF696}"/>
              </a:ext>
            </a:extLst>
          </p:cNvPr>
          <p:cNvSpPr txBox="1"/>
          <p:nvPr/>
        </p:nvSpPr>
        <p:spPr>
          <a:xfrm>
            <a:off x="3751719" y="7850955"/>
            <a:ext cx="2987040" cy="223710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</a:pPr>
            <a:r>
              <a:rPr lang="ko-KR" sz="1100" b="1" dirty="0">
                <a:effectLst/>
                <a:highlight>
                  <a:srgbClr val="C5DCE9"/>
                </a:highlight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· 회선정보 변경</a:t>
            </a:r>
            <a:endParaRPr lang="ko-KR" sz="1100" b="1" dirty="0">
              <a:effectLst/>
              <a:highlight>
                <a:srgbClr val="C5DCE9"/>
              </a:highlight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103505" indent="-1397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사용자회선명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사용자 지정 회선 이름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103505" indent="-1397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유형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원본대역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사용대역 중 선택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103505" indent="-1397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대역폭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회선 대역폭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103505" indent="-1397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성능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성능수집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경보설정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sz="900" dirty="0" err="1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단문자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발송 여부 체크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103505" indent="-1397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회선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회선 장애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헬스체크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sz="900" dirty="0" err="1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단문자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발송 여부 체크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103505" indent="-1397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 err="1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임계값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bps, PPS, CRC, ERROR, COLLISION, DROP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개별 임계치 값 입력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103505" indent="-1397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저장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회선정보 변경 내역 저장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0F89AE5-2690-460C-8D81-0417E92B34CA}"/>
              </a:ext>
            </a:extLst>
          </p:cNvPr>
          <p:cNvSpPr/>
          <p:nvPr/>
        </p:nvSpPr>
        <p:spPr>
          <a:xfrm>
            <a:off x="725451" y="9591380"/>
            <a:ext cx="6541983" cy="346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버튼을 클릭하여 조회된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 회선 리스트를 엑셀 파일로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23F4F44B-3DC2-4D90-B422-A2EFFDB419A9}"/>
              </a:ext>
            </a:extLst>
          </p:cNvPr>
          <p:cNvGrpSpPr/>
          <p:nvPr/>
        </p:nvGrpSpPr>
        <p:grpSpPr>
          <a:xfrm>
            <a:off x="715974" y="5072705"/>
            <a:ext cx="263214" cy="276999"/>
            <a:chOff x="2588332" y="793984"/>
            <a:chExt cx="263214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EE58AE52-1903-443D-885E-6052145854EA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47013D0-F33A-4D59-A35E-ECF70C81C547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5748EB61-5902-404B-97DA-C08FC28955F5}"/>
              </a:ext>
            </a:extLst>
          </p:cNvPr>
          <p:cNvGrpSpPr/>
          <p:nvPr/>
        </p:nvGrpSpPr>
        <p:grpSpPr>
          <a:xfrm>
            <a:off x="715974" y="5731921"/>
            <a:ext cx="263214" cy="276999"/>
            <a:chOff x="2588332" y="793984"/>
            <a:chExt cx="263214" cy="276999"/>
          </a:xfrm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4187CAAC-5B16-4FB8-BB02-0B1BE219F26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A057352-BFA8-434F-839D-95FB6BBD6AB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9C0A75C0-B5C4-46C1-AFC6-EE5ED8D55C34}"/>
              </a:ext>
            </a:extLst>
          </p:cNvPr>
          <p:cNvGrpSpPr/>
          <p:nvPr/>
        </p:nvGrpSpPr>
        <p:grpSpPr>
          <a:xfrm>
            <a:off x="715974" y="6393719"/>
            <a:ext cx="263214" cy="276999"/>
            <a:chOff x="2588332" y="793984"/>
            <a:chExt cx="263214" cy="276999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A504EF71-CC3B-49E2-A76D-2117A108793D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3FA0826-88E8-433B-AC17-3FEFCED58073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4942013-B1E2-4A51-A505-8B68580F8F26}"/>
              </a:ext>
            </a:extLst>
          </p:cNvPr>
          <p:cNvGrpSpPr/>
          <p:nvPr/>
        </p:nvGrpSpPr>
        <p:grpSpPr>
          <a:xfrm>
            <a:off x="715974" y="7415362"/>
            <a:ext cx="263214" cy="276999"/>
            <a:chOff x="2588332" y="793984"/>
            <a:chExt cx="263214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BF304EB9-8C2A-43DB-B935-24DC3515675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CA47A71-7125-49C5-90BE-D323EE27656A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0D5E55BB-3CE2-4784-A9D4-516886162D31}"/>
              </a:ext>
            </a:extLst>
          </p:cNvPr>
          <p:cNvGrpSpPr/>
          <p:nvPr/>
        </p:nvGrpSpPr>
        <p:grpSpPr>
          <a:xfrm>
            <a:off x="715974" y="9661014"/>
            <a:ext cx="263214" cy="276999"/>
            <a:chOff x="2588332" y="793984"/>
            <a:chExt cx="263214" cy="276999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0FD05515-5E01-442B-AC52-664EBD792C52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6B2339F-11C2-4B2B-9B95-56035351687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9C9C4053-0026-49EF-A7A7-F0B8CC95810A}"/>
              </a:ext>
            </a:extLst>
          </p:cNvPr>
          <p:cNvGrpSpPr/>
          <p:nvPr/>
        </p:nvGrpSpPr>
        <p:grpSpPr>
          <a:xfrm>
            <a:off x="1257841" y="2193712"/>
            <a:ext cx="263214" cy="276999"/>
            <a:chOff x="2588332" y="793984"/>
            <a:chExt cx="263214" cy="276999"/>
          </a:xfrm>
        </p:grpSpPr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1B4CA960-3CF5-43B6-B75C-7418FF3B65C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602E263-45DF-4620-A996-3BAC75D915BB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EAEFF9F0-981A-4528-B954-CEFE481740B3}"/>
              </a:ext>
            </a:extLst>
          </p:cNvPr>
          <p:cNvGrpSpPr/>
          <p:nvPr/>
        </p:nvGrpSpPr>
        <p:grpSpPr>
          <a:xfrm>
            <a:off x="6260227" y="1965213"/>
            <a:ext cx="263214" cy="276999"/>
            <a:chOff x="2588332" y="793984"/>
            <a:chExt cx="263214" cy="276999"/>
          </a:xfrm>
        </p:grpSpPr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0F558781-E4EA-4312-970A-B3220DA90CAD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D2E8E28-B2E5-4A5B-82A3-85765E4C24A6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3318BF40-5190-4ABA-8961-6B4FD061ADDB}"/>
              </a:ext>
            </a:extLst>
          </p:cNvPr>
          <p:cNvGrpSpPr/>
          <p:nvPr/>
        </p:nvGrpSpPr>
        <p:grpSpPr>
          <a:xfrm>
            <a:off x="2023103" y="3521500"/>
            <a:ext cx="263214" cy="276999"/>
            <a:chOff x="2588332" y="793984"/>
            <a:chExt cx="263214" cy="276999"/>
          </a:xfrm>
        </p:grpSpPr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AA85B2CC-5D9F-439D-9A54-04E42E00742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8414956-7D3B-4635-97AC-43D77CA29B9A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5E9BA7FA-0BE4-49B9-BC2B-D3921E23DEA7}"/>
              </a:ext>
            </a:extLst>
          </p:cNvPr>
          <p:cNvGrpSpPr/>
          <p:nvPr/>
        </p:nvGrpSpPr>
        <p:grpSpPr>
          <a:xfrm>
            <a:off x="6481834" y="3657139"/>
            <a:ext cx="263214" cy="276999"/>
            <a:chOff x="2588332" y="793984"/>
            <a:chExt cx="263214" cy="276999"/>
          </a:xfrm>
        </p:grpSpPr>
        <p:sp>
          <p:nvSpPr>
            <p:cNvPr id="42" name="타원 41">
              <a:extLst>
                <a:ext uri="{FF2B5EF4-FFF2-40B4-BE49-F238E27FC236}">
                  <a16:creationId xmlns:a16="http://schemas.microsoft.com/office/drawing/2014/main" id="{78A2038B-A18F-42DC-A258-7F0659A3129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18155C6-B757-4ACC-BE91-58F0FC6D4BEB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E39E2718-ED16-41FE-9EE9-DF2920E3FDB2}"/>
              </a:ext>
            </a:extLst>
          </p:cNvPr>
          <p:cNvGrpSpPr/>
          <p:nvPr/>
        </p:nvGrpSpPr>
        <p:grpSpPr>
          <a:xfrm>
            <a:off x="6516330" y="1965212"/>
            <a:ext cx="263214" cy="276999"/>
            <a:chOff x="2588332" y="793984"/>
            <a:chExt cx="263214" cy="276999"/>
          </a:xfrm>
        </p:grpSpPr>
        <p:sp>
          <p:nvSpPr>
            <p:cNvPr id="45" name="타원 44">
              <a:extLst>
                <a:ext uri="{FF2B5EF4-FFF2-40B4-BE49-F238E27FC236}">
                  <a16:creationId xmlns:a16="http://schemas.microsoft.com/office/drawing/2014/main" id="{F5E5127B-0F11-4EF4-AE21-ECD52985D67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E7587B2-9C13-4916-8353-2CF1F2C333F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91348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28">
            <a:extLst>
              <a:ext uri="{FF2B5EF4-FFF2-40B4-BE49-F238E27FC236}">
                <a16:creationId xmlns:a16="http://schemas.microsoft.com/office/drawing/2014/main" id="{503F4775-DA14-4488-A1EA-0CF147F87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" y="774341"/>
            <a:ext cx="688294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kern="0" spc="-50" dirty="0">
                <a:ln w="3175">
                  <a:noFill/>
                </a:ln>
                <a:solidFill>
                  <a:srgbClr val="1D4397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8</a:t>
            </a:r>
            <a:r>
              <a:rPr kumimoji="0" lang="en-US" altLang="ko-KR" sz="1800" b="0" kern="0" spc="-50" baseline="0" dirty="0">
                <a:ln w="3175">
                  <a:noFill/>
                </a:ln>
                <a:solidFill>
                  <a:srgbClr val="1D4397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. </a:t>
            </a:r>
            <a:r>
              <a:rPr kumimoji="0" lang="ko-KR" altLang="en-US" sz="1800" b="0" kern="0" spc="-50" baseline="0" dirty="0">
                <a:ln w="3175">
                  <a:noFill/>
                </a:ln>
                <a:solidFill>
                  <a:srgbClr val="1D4397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운영관리</a:t>
            </a:r>
          </a:p>
        </p:txBody>
      </p:sp>
      <p:sp>
        <p:nvSpPr>
          <p:cNvPr id="14" name="Rectangle 128">
            <a:extLst>
              <a:ext uri="{FF2B5EF4-FFF2-40B4-BE49-F238E27FC236}">
                <a16:creationId xmlns:a16="http://schemas.microsoft.com/office/drawing/2014/main" id="{3E6EAAD7-3B20-41EA-A929-634813AB3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590" y="1178424"/>
            <a:ext cx="6882941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defTabSz="914400" eaLnBrk="0" hangingPunct="0">
              <a:defRPr/>
            </a:pPr>
            <a:r>
              <a:rPr lang="en-US" altLang="ko-KR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8.1 </a:t>
            </a:r>
            <a:r>
              <a:rPr lang="ko-KR" altLang="en-US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운영관리 </a:t>
            </a:r>
            <a:r>
              <a:rPr lang="en-US" altLang="ko-KR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&gt; </a:t>
            </a:r>
            <a:r>
              <a:rPr lang="ko-KR" altLang="en-US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운영관리</a:t>
            </a:r>
            <a:endParaRPr kumimoji="0" lang="ko-KR" altLang="en-US" sz="1500" b="0" kern="0" spc="-50" baseline="0" dirty="0">
              <a:ln w="3175">
                <a:noFill/>
              </a:ln>
              <a:solidFill>
                <a:schemeClr val="accent1">
                  <a:lumMod val="75000"/>
                </a:schemeClr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Arial Unicode MS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3055E589-50D6-4B4A-A1D5-0DDD89E289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263099"/>
              </p:ext>
            </p:extLst>
          </p:nvPr>
        </p:nvGraphicFramePr>
        <p:xfrm>
          <a:off x="648177" y="2272280"/>
          <a:ext cx="6358570" cy="7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7760720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8" name="직사각형 17">
            <a:extLst>
              <a:ext uri="{FF2B5EF4-FFF2-40B4-BE49-F238E27FC236}">
                <a16:creationId xmlns:a16="http://schemas.microsoft.com/office/drawing/2014/main" id="{4DC1AA54-FCBB-4CC5-94E8-4D5C1DB59FBA}"/>
              </a:ext>
            </a:extLst>
          </p:cNvPr>
          <p:cNvSpPr/>
          <p:nvPr/>
        </p:nvSpPr>
        <p:spPr>
          <a:xfrm>
            <a:off x="552927" y="1542930"/>
            <a:ext cx="6453820" cy="595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algn="just" latinLnBrk="1">
              <a:lnSpc>
                <a:spcPct val="150000"/>
              </a:lnSpc>
              <a:buAutoNum type="arabicParenR"/>
            </a:pP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운영관리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운영관리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공지사항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SWIMS</a:t>
            </a:r>
            <a:r>
              <a:rPr lang="ko-KR" alt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시스템에 대한 공지사항 관리 기능을 제공합니다</a:t>
            </a:r>
            <a:r>
              <a:rPr lang="en-US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ko-KR" altLang="ko-KR" sz="1100" dirty="0"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DC949CE-4A8F-4DC8-ABBA-B6AD18BEC145}"/>
              </a:ext>
            </a:extLst>
          </p:cNvPr>
          <p:cNvSpPr/>
          <p:nvPr/>
        </p:nvSpPr>
        <p:spPr>
          <a:xfrm>
            <a:off x="731975" y="6019570"/>
            <a:ext cx="6179524" cy="711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SWIMS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시스템에 등록된 공지사항 목록을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글쓰기 버튼을 클릭하여 신규 공지사항을 등록할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35BDF7C-0741-4FF6-B95E-B6B31C4949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31975" y="2351714"/>
            <a:ext cx="6179523" cy="364082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F609470-4A66-4E75-A326-4DBD704B870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70417" y="6894153"/>
            <a:ext cx="2197716" cy="1170431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11" name="Text Box 157">
            <a:extLst>
              <a:ext uri="{FF2B5EF4-FFF2-40B4-BE49-F238E27FC236}">
                <a16:creationId xmlns:a16="http://schemas.microsoft.com/office/drawing/2014/main" id="{CF591E30-6616-4EB1-A004-1F2FAA9CA108}"/>
              </a:ext>
            </a:extLst>
          </p:cNvPr>
          <p:cNvSpPr txBox="1"/>
          <p:nvPr/>
        </p:nvSpPr>
        <p:spPr>
          <a:xfrm>
            <a:off x="3779837" y="6888690"/>
            <a:ext cx="2987040" cy="11112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200"/>
              </a:spcBef>
              <a:spcAft>
                <a:spcPts val="400"/>
              </a:spcAft>
            </a:pPr>
            <a:r>
              <a:rPr lang="ko-KR" sz="1100" b="1" dirty="0">
                <a:effectLst/>
                <a:highlight>
                  <a:srgbClr val="C5DCE9"/>
                </a:highlight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· 공지사항 글쓰기</a:t>
            </a:r>
            <a:endParaRPr lang="ko-KR" sz="1100" b="1" dirty="0">
              <a:effectLst/>
              <a:highlight>
                <a:srgbClr val="C5DCE9"/>
              </a:highlight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103505" indent="-1397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제목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공지사항 제목 입력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103505" indent="-1397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첨부파일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첨부파일 추가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103505" indent="-1397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 err="1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내용입력창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공지사항 내용 입력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D518A30-25CA-40C9-886D-CCC8769A80C5}"/>
              </a:ext>
            </a:extLst>
          </p:cNvPr>
          <p:cNvSpPr/>
          <p:nvPr/>
        </p:nvSpPr>
        <p:spPr>
          <a:xfrm>
            <a:off x="744150" y="8174275"/>
            <a:ext cx="6453820" cy="346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공지사항 목록에 있는 특정 공지사항을 더블 클릭하여 내용 확인 및 수정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삭제할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88C30E9A-4839-410D-B466-4314CEC427D3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070417" y="8684865"/>
            <a:ext cx="2197716" cy="11738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17" name="Text Box 160">
            <a:extLst>
              <a:ext uri="{FF2B5EF4-FFF2-40B4-BE49-F238E27FC236}">
                <a16:creationId xmlns:a16="http://schemas.microsoft.com/office/drawing/2014/main" id="{30FFE12C-36D4-4C20-92B5-8121F881BBFA}"/>
              </a:ext>
            </a:extLst>
          </p:cNvPr>
          <p:cNvSpPr txBox="1"/>
          <p:nvPr/>
        </p:nvSpPr>
        <p:spPr>
          <a:xfrm>
            <a:off x="3821736" y="8697277"/>
            <a:ext cx="2987040" cy="11112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200"/>
              </a:spcBef>
              <a:spcAft>
                <a:spcPts val="400"/>
              </a:spcAft>
            </a:pPr>
            <a:r>
              <a:rPr lang="ko-KR" sz="1100" b="1" dirty="0">
                <a:effectLst/>
                <a:highlight>
                  <a:srgbClr val="C5DCE9"/>
                </a:highlight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· 공지사항 수정</a:t>
            </a:r>
            <a:r>
              <a:rPr lang="en-GB" sz="1100" b="1" dirty="0">
                <a:effectLst/>
                <a:highlight>
                  <a:srgbClr val="C5DCE9"/>
                </a:highlight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/</a:t>
            </a:r>
            <a:r>
              <a:rPr lang="ko-KR" sz="1100" b="1" dirty="0">
                <a:effectLst/>
                <a:highlight>
                  <a:srgbClr val="C5DCE9"/>
                </a:highlight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삭제</a:t>
            </a:r>
            <a:endParaRPr lang="ko-KR" sz="1100" b="1" dirty="0">
              <a:effectLst/>
              <a:highlight>
                <a:srgbClr val="C5DCE9"/>
              </a:highlight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103505" indent="-1397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수정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공지사항 내용 수정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103505" indent="-1397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삭제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공지사항 삭제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7CBCC845-F8B3-4DEE-BD7D-2CE77058A440}"/>
              </a:ext>
            </a:extLst>
          </p:cNvPr>
          <p:cNvGrpSpPr/>
          <p:nvPr/>
        </p:nvGrpSpPr>
        <p:grpSpPr>
          <a:xfrm>
            <a:off x="738203" y="6080363"/>
            <a:ext cx="263214" cy="276999"/>
            <a:chOff x="2588332" y="793984"/>
            <a:chExt cx="263214" cy="276999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55960948-6816-4812-9FFB-1A5F1542D7D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895E788-771F-4AED-A5CE-FE7D18A1C5D7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517E8CC-3DBF-40B0-B4D1-9FDC34030423}"/>
              </a:ext>
            </a:extLst>
          </p:cNvPr>
          <p:cNvGrpSpPr/>
          <p:nvPr/>
        </p:nvGrpSpPr>
        <p:grpSpPr>
          <a:xfrm>
            <a:off x="738203" y="6470858"/>
            <a:ext cx="263214" cy="276999"/>
            <a:chOff x="2588332" y="793984"/>
            <a:chExt cx="263214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E14E60DA-0DA3-4B49-9040-26547036548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01E3ABD-E0E8-40AF-A1AF-8379B7E35689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45B9E202-2A1D-4AC1-BC3F-121AFD0AC039}"/>
              </a:ext>
            </a:extLst>
          </p:cNvPr>
          <p:cNvGrpSpPr/>
          <p:nvPr/>
        </p:nvGrpSpPr>
        <p:grpSpPr>
          <a:xfrm>
            <a:off x="738203" y="8245371"/>
            <a:ext cx="263214" cy="276999"/>
            <a:chOff x="2588332" y="793984"/>
            <a:chExt cx="263214" cy="276999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997EA973-16D2-4318-AF22-8DB39193221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2DAC1C4-D47C-4173-80A3-98A9B2C783A9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21028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8900156"/>
              </p:ext>
            </p:extLst>
          </p:nvPr>
        </p:nvGraphicFramePr>
        <p:xfrm>
          <a:off x="606107" y="1482399"/>
          <a:ext cx="6358570" cy="84659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465934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2)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운영관리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운영관리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작업이력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작업 계획 작성 및 작업 이력을 관리합니다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706096" y="5472298"/>
            <a:ext cx="6126025" cy="999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작업 계획을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작업등록 버튼을 클릭하여 신규 작업을 등록할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6C1C9AB7-D8CF-4508-BE83-D5214615FD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06096" y="1585008"/>
            <a:ext cx="6126025" cy="376089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B0B8C886-2103-4B79-A0F7-2069C96213C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92363" y="7267872"/>
            <a:ext cx="2697504" cy="228782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15" name="Text Box 170">
            <a:extLst>
              <a:ext uri="{FF2B5EF4-FFF2-40B4-BE49-F238E27FC236}">
                <a16:creationId xmlns:a16="http://schemas.microsoft.com/office/drawing/2014/main" id="{27CDAD1B-5428-49AE-BDFB-13D77AEB942E}"/>
              </a:ext>
            </a:extLst>
          </p:cNvPr>
          <p:cNvSpPr txBox="1"/>
          <p:nvPr/>
        </p:nvSpPr>
        <p:spPr>
          <a:xfrm>
            <a:off x="3876123" y="7267872"/>
            <a:ext cx="3173731" cy="268046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200"/>
              </a:spcBef>
              <a:spcAft>
                <a:spcPts val="400"/>
              </a:spcAft>
            </a:pPr>
            <a:r>
              <a:rPr lang="ko-KR" sz="1100" b="1" dirty="0">
                <a:effectLst/>
                <a:highlight>
                  <a:srgbClr val="C5DCE9"/>
                </a:highlight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· 작업 등록</a:t>
            </a:r>
            <a:endParaRPr lang="ko-KR" sz="1100" b="1" dirty="0">
              <a:effectLst/>
              <a:highlight>
                <a:srgbClr val="C5DCE9"/>
              </a:highlight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indent="7620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장비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or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회선 탭 선택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103505" indent="-1397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+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버튼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작업 대상 장비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or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선택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indent="7620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작업시간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작업 시작 시각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작업 종료 시각 선택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indent="7620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중요도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낮음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보통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높음 중 선택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indent="7620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성능수집여부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작업 시간 동안 성능수집 여부 표시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(</a:t>
            </a:r>
            <a:r>
              <a:rPr lang="ko-KR" sz="900" dirty="0" err="1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체크시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성능 수집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)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indent="7620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작업 문자 안내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작업 시간 동안 문자 발송 여부 표시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(</a:t>
            </a:r>
            <a:r>
              <a:rPr lang="ko-KR" sz="900" dirty="0" err="1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체크시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문자 발송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)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indent="7620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작업내역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작업 내용 입력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indent="7620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추가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작업 내용 추가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4307444F-6714-4391-8822-316C352B2C34}"/>
              </a:ext>
            </a:extLst>
          </p:cNvPr>
          <p:cNvGrpSpPr/>
          <p:nvPr/>
        </p:nvGrpSpPr>
        <p:grpSpPr>
          <a:xfrm>
            <a:off x="738203" y="5534699"/>
            <a:ext cx="263214" cy="276999"/>
            <a:chOff x="2588332" y="793984"/>
            <a:chExt cx="263214" cy="276999"/>
          </a:xfrm>
        </p:grpSpPr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2D1BA788-3146-4DF1-8F68-05722E80E68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84A3900-B342-4E90-A70C-20A97115C0D2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5BC7DA26-5E09-45E3-810C-6F0E166A2528}"/>
              </a:ext>
            </a:extLst>
          </p:cNvPr>
          <p:cNvGrpSpPr/>
          <p:nvPr/>
        </p:nvGrpSpPr>
        <p:grpSpPr>
          <a:xfrm>
            <a:off x="730607" y="6200908"/>
            <a:ext cx="263214" cy="276999"/>
            <a:chOff x="2588332" y="793984"/>
            <a:chExt cx="263214" cy="276999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8D7D4D8E-922A-422A-842B-600456671F6E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B4059BD-DD27-425A-BCCD-996FA010EE44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FD9B1C0E-8697-45F3-B58F-757913F8697A}"/>
              </a:ext>
            </a:extLst>
          </p:cNvPr>
          <p:cNvGrpSpPr/>
          <p:nvPr/>
        </p:nvGrpSpPr>
        <p:grpSpPr>
          <a:xfrm>
            <a:off x="1254670" y="2230418"/>
            <a:ext cx="263214" cy="276999"/>
            <a:chOff x="2588332" y="793984"/>
            <a:chExt cx="263214" cy="276999"/>
          </a:xfrm>
        </p:grpSpPr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1A2DD29C-9034-478B-9AF2-762A9827852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7DAB915-6E09-4402-B03E-1BC30BC4E5C9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C16F2B68-B088-4880-8219-D7405B00379B}"/>
              </a:ext>
            </a:extLst>
          </p:cNvPr>
          <p:cNvGrpSpPr/>
          <p:nvPr/>
        </p:nvGrpSpPr>
        <p:grpSpPr>
          <a:xfrm>
            <a:off x="5590473" y="2039211"/>
            <a:ext cx="263214" cy="276999"/>
            <a:chOff x="2588332" y="793984"/>
            <a:chExt cx="263214" cy="276999"/>
          </a:xfrm>
        </p:grpSpPr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4509634B-6DF6-4711-9035-77B582BA615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519F994-3394-45DB-8BFD-8E0565AD8998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4D260916-D23B-496E-99A3-10D23E9F154B}"/>
              </a:ext>
            </a:extLst>
          </p:cNvPr>
          <p:cNvGrpSpPr/>
          <p:nvPr/>
        </p:nvGrpSpPr>
        <p:grpSpPr>
          <a:xfrm>
            <a:off x="5294199" y="2039211"/>
            <a:ext cx="263214" cy="276999"/>
            <a:chOff x="2588332" y="793984"/>
            <a:chExt cx="263214" cy="276999"/>
          </a:xfrm>
        </p:grpSpPr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F710DCB2-57DF-4623-ACCE-44AA066FA6DD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185386C-EF61-4E02-9073-639E9C28AB93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824B2575-0DF8-401A-BD39-5F789D8DEC96}"/>
              </a:ext>
            </a:extLst>
          </p:cNvPr>
          <p:cNvGrpSpPr/>
          <p:nvPr/>
        </p:nvGrpSpPr>
        <p:grpSpPr>
          <a:xfrm>
            <a:off x="5846722" y="2039211"/>
            <a:ext cx="263214" cy="276999"/>
            <a:chOff x="2588332" y="793984"/>
            <a:chExt cx="263214" cy="276999"/>
          </a:xfrm>
        </p:grpSpPr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FD649602-B0A4-4EF1-A44E-941A09457FD9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D634726-1EC8-4644-9DEC-8B27DE68100E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1D30A940-9CA9-48DF-92A1-4C3597B22176}"/>
              </a:ext>
            </a:extLst>
          </p:cNvPr>
          <p:cNvGrpSpPr/>
          <p:nvPr/>
        </p:nvGrpSpPr>
        <p:grpSpPr>
          <a:xfrm>
            <a:off x="6068329" y="2039211"/>
            <a:ext cx="263214" cy="276999"/>
            <a:chOff x="2588332" y="793984"/>
            <a:chExt cx="263214" cy="276999"/>
          </a:xfrm>
        </p:grpSpPr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1F9443EE-BE6B-455A-AFE1-2171293DDDB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BEF76C7-4D2A-41CE-83D3-A65A5F753500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1C8DC3CA-6A5D-4985-BA87-A0CE259BCD15}"/>
              </a:ext>
            </a:extLst>
          </p:cNvPr>
          <p:cNvGrpSpPr/>
          <p:nvPr/>
        </p:nvGrpSpPr>
        <p:grpSpPr>
          <a:xfrm>
            <a:off x="6282971" y="2039211"/>
            <a:ext cx="263214" cy="276999"/>
            <a:chOff x="2588332" y="793984"/>
            <a:chExt cx="263214" cy="276999"/>
          </a:xfrm>
        </p:grpSpPr>
        <p:sp>
          <p:nvSpPr>
            <p:cNvPr id="42" name="타원 41">
              <a:extLst>
                <a:ext uri="{FF2B5EF4-FFF2-40B4-BE49-F238E27FC236}">
                  <a16:creationId xmlns:a16="http://schemas.microsoft.com/office/drawing/2014/main" id="{6BFEDDC1-F7D8-4A82-9FD5-75897035848A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417A1D8-E7ED-48AF-B0FF-E6F33685589B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6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16AF30EA-9FAF-45D4-AF7E-93E72BABBC6D}"/>
              </a:ext>
            </a:extLst>
          </p:cNvPr>
          <p:cNvGrpSpPr/>
          <p:nvPr/>
        </p:nvGrpSpPr>
        <p:grpSpPr>
          <a:xfrm>
            <a:off x="6551973" y="2039211"/>
            <a:ext cx="263214" cy="276999"/>
            <a:chOff x="2588332" y="793984"/>
            <a:chExt cx="263214" cy="276999"/>
          </a:xfrm>
        </p:grpSpPr>
        <p:sp>
          <p:nvSpPr>
            <p:cNvPr id="45" name="타원 44">
              <a:extLst>
                <a:ext uri="{FF2B5EF4-FFF2-40B4-BE49-F238E27FC236}">
                  <a16:creationId xmlns:a16="http://schemas.microsoft.com/office/drawing/2014/main" id="{907D29BB-2B0F-4F8E-BB86-C7826E31ECCD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DE65764-26F6-4968-B1B6-C6A788E56D64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7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30414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FE4B94E0-D64D-46C1-BA00-4140BB0BAC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978804"/>
              </p:ext>
            </p:extLst>
          </p:nvPr>
        </p:nvGraphicFramePr>
        <p:xfrm>
          <a:off x="606107" y="1008811"/>
          <a:ext cx="6358570" cy="89395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939522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pic>
        <p:nvPicPr>
          <p:cNvPr id="11266" name="그림 173">
            <a:extLst>
              <a:ext uri="{FF2B5EF4-FFF2-40B4-BE49-F238E27FC236}">
                <a16:creationId xmlns:a16="http://schemas.microsoft.com/office/drawing/2014/main" id="{59BD7109-3278-45A6-AB22-1535705B1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64" y="1604608"/>
            <a:ext cx="2451100" cy="208915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5" name="그림 174">
            <a:extLst>
              <a:ext uri="{FF2B5EF4-FFF2-40B4-BE49-F238E27FC236}">
                <a16:creationId xmlns:a16="http://schemas.microsoft.com/office/drawing/2014/main" id="{CD5B2217-115B-4DDB-A401-7E74F4414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21" y="5762687"/>
            <a:ext cx="5662232" cy="3059563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171">
            <a:extLst>
              <a:ext uri="{FF2B5EF4-FFF2-40B4-BE49-F238E27FC236}">
                <a16:creationId xmlns:a16="http://schemas.microsoft.com/office/drawing/2014/main" id="{FD359397-3429-4B0C-8418-146C847A7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9403" y="1546585"/>
            <a:ext cx="3568700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indent="76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76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ko-K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C5DCE9"/>
                </a:highlight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· </a:t>
            </a:r>
            <a:r>
              <a:rPr kumimoji="0" lang="ko-KR" altLang="en-GB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C5DCE9"/>
                </a:highlight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작업 수정</a:t>
            </a:r>
            <a:endParaRPr kumimoji="0" lang="en-US" altLang="ko-KR" sz="11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C5DCE9"/>
              </a:highlight>
              <a:latin typeface="맑은 고딕" panose="020B0503020000020004" pitchFamily="50" charset="-127"/>
              <a:ea typeface="맑은 고딕" panose="020B0503020000020004" pitchFamily="50" charset="-127"/>
              <a:cs typeface="Calibri" panose="020F0502020204030204" pitchFamily="34" charset="0"/>
            </a:endParaRPr>
          </a:p>
          <a:p>
            <a:pPr marL="0" marR="0" lvl="0" indent="76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GB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C5DCE9"/>
              </a:highlight>
            </a:endParaRPr>
          </a:p>
          <a:p>
            <a:pPr marL="0" marR="0" lvl="0" indent="76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ko-K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- +</a:t>
            </a:r>
            <a:r>
              <a:rPr kumimoji="0" lang="ko-KR" altLang="en-GB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버튼 </a:t>
            </a:r>
            <a:r>
              <a:rPr kumimoji="0" lang="en-GB" altLang="ko-K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: </a:t>
            </a:r>
            <a:r>
              <a:rPr kumimoji="0" lang="ko-KR" altLang="en-GB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작업 대상 장비 </a:t>
            </a:r>
            <a:r>
              <a:rPr kumimoji="0" lang="en-GB" altLang="ko-K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or </a:t>
            </a:r>
            <a:r>
              <a:rPr kumimoji="0" lang="ko-KR" altLang="en-GB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선택</a:t>
            </a:r>
            <a:endParaRPr kumimoji="0" lang="ko-KR" altLang="en-GB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76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ko-K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- </a:t>
            </a:r>
            <a:r>
              <a:rPr kumimoji="0" lang="ko-KR" altLang="en-GB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작업시간 </a:t>
            </a:r>
            <a:r>
              <a:rPr kumimoji="0" lang="en-GB" altLang="ko-K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: </a:t>
            </a:r>
            <a:r>
              <a:rPr kumimoji="0" lang="ko-KR" altLang="en-GB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작업 시작 시각</a:t>
            </a:r>
            <a:r>
              <a:rPr kumimoji="0" lang="en-GB" altLang="ko-K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, </a:t>
            </a:r>
            <a:r>
              <a:rPr kumimoji="0" lang="ko-KR" altLang="en-GB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작업 종료 시각 선택</a:t>
            </a:r>
            <a:endParaRPr kumimoji="0" lang="ko-KR" altLang="en-GB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76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ko-K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- </a:t>
            </a:r>
            <a:r>
              <a:rPr kumimoji="0" lang="ko-KR" altLang="en-GB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중요도 </a:t>
            </a:r>
            <a:r>
              <a:rPr kumimoji="0" lang="en-GB" altLang="ko-K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: </a:t>
            </a:r>
            <a:r>
              <a:rPr kumimoji="0" lang="ko-KR" altLang="en-GB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낮음</a:t>
            </a:r>
            <a:r>
              <a:rPr kumimoji="0" lang="en-GB" altLang="ko-K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, </a:t>
            </a:r>
            <a:r>
              <a:rPr kumimoji="0" lang="ko-KR" altLang="en-GB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보통</a:t>
            </a:r>
            <a:r>
              <a:rPr kumimoji="0" lang="en-GB" altLang="ko-K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, </a:t>
            </a:r>
            <a:r>
              <a:rPr kumimoji="0" lang="ko-KR" altLang="en-GB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높음 중 선택</a:t>
            </a:r>
            <a:endParaRPr kumimoji="0" lang="ko-KR" altLang="en-GB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76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ko-K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- </a:t>
            </a:r>
            <a:r>
              <a:rPr kumimoji="0" lang="ko-KR" altLang="en-GB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성능수집여부 </a:t>
            </a:r>
            <a:r>
              <a:rPr kumimoji="0" lang="en-GB" altLang="ko-K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: </a:t>
            </a:r>
            <a:r>
              <a:rPr kumimoji="0" lang="ko-KR" altLang="en-GB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작업 시간 동안 성능수집 여부 표시</a:t>
            </a:r>
            <a:r>
              <a:rPr kumimoji="0" lang="en-GB" altLang="ko-K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(</a:t>
            </a:r>
            <a:r>
              <a:rPr kumimoji="0" lang="ko-KR" altLang="en-GB" sz="9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체크시</a:t>
            </a:r>
            <a:r>
              <a:rPr kumimoji="0" lang="ko-KR" altLang="en-GB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 성능 수집</a:t>
            </a:r>
            <a:r>
              <a:rPr kumimoji="0" lang="en-GB" altLang="ko-K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)</a:t>
            </a:r>
            <a:endParaRPr kumimoji="0" lang="en-GB" altLang="ko-KR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76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ko-K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- </a:t>
            </a:r>
            <a:r>
              <a:rPr kumimoji="0" lang="ko-KR" altLang="en-GB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작업 문자 안내 </a:t>
            </a:r>
            <a:r>
              <a:rPr kumimoji="0" lang="en-GB" altLang="ko-K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: </a:t>
            </a:r>
            <a:r>
              <a:rPr kumimoji="0" lang="ko-KR" altLang="en-GB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작업 시간 동안 문자 발송 여부 표시</a:t>
            </a:r>
            <a:r>
              <a:rPr kumimoji="0" lang="en-GB" altLang="ko-K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(</a:t>
            </a:r>
            <a:r>
              <a:rPr kumimoji="0" lang="ko-KR" altLang="en-GB" sz="9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체크시</a:t>
            </a:r>
            <a:r>
              <a:rPr kumimoji="0" lang="ko-KR" altLang="en-GB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 문자 발송</a:t>
            </a:r>
            <a:r>
              <a:rPr kumimoji="0" lang="en-GB" altLang="ko-K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)</a:t>
            </a:r>
            <a:endParaRPr kumimoji="0" lang="en-GB" altLang="ko-KR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76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ko-K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- </a:t>
            </a:r>
            <a:r>
              <a:rPr kumimoji="0" lang="ko-KR" altLang="en-GB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작업내역 </a:t>
            </a:r>
            <a:r>
              <a:rPr kumimoji="0" lang="en-GB" altLang="ko-K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: </a:t>
            </a:r>
            <a:r>
              <a:rPr kumimoji="0" lang="ko-KR" altLang="en-GB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작업 내용 입력</a:t>
            </a:r>
            <a:endParaRPr kumimoji="0" lang="ko-KR" altLang="en-GB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76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ko-K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- </a:t>
            </a:r>
            <a:r>
              <a:rPr kumimoji="0" lang="ko-KR" altLang="en-GB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추가 </a:t>
            </a:r>
            <a:r>
              <a:rPr kumimoji="0" lang="en-GB" altLang="ko-K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: </a:t>
            </a:r>
            <a:r>
              <a:rPr kumimoji="0" lang="ko-KR" altLang="en-GB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Calibri" panose="020F0502020204030204" pitchFamily="34" charset="0"/>
              </a:rPr>
              <a:t>작업 내용 추가</a:t>
            </a:r>
            <a:endParaRPr kumimoji="0" lang="ko-KR" alt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423A92-9876-42B6-AA42-D1C2A8456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740" y="819510"/>
            <a:ext cx="7559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423B96-0985-4F57-8C2B-C97514EBD9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145" y="1065014"/>
            <a:ext cx="5093078" cy="346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GB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작업수정 버튼을 클릭하여 선택된 작업의 내용을 변경할 수 있습니다</a:t>
            </a:r>
            <a:r>
              <a:rPr lang="en-GB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73CE1AA-E81B-4E8D-8415-CC60A5230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901" y="3933778"/>
            <a:ext cx="5830052" cy="1805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GB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삭제 버튼을 클릭하여 선택된 작업을 삭제할 수 있습니다</a:t>
            </a:r>
            <a:r>
              <a:rPr lang="en-GB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GB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종료 버튼을 클릭하여 선택된 작업을 종료 처리할 수 있습니다</a:t>
            </a:r>
            <a:r>
              <a:rPr lang="en-GB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GB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버튼을 클릭하여 조회된 작업 계획을 엑셀 파일로 </a:t>
            </a:r>
            <a:r>
              <a:rPr lang="en-GB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GB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GB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GB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달력보기 버튼을 클릭하여 작업 계획을 달력 형태로 조회할 수 있습니다</a:t>
            </a:r>
            <a:r>
              <a:rPr lang="en-GB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GB" altLang="ko-KR" sz="1100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E30A8F-C4C7-4671-9917-50B6C9B508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488" y="4953000"/>
            <a:ext cx="75596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389CA3B-C62B-4578-AF55-3F7C9F0196EE}"/>
              </a:ext>
            </a:extLst>
          </p:cNvPr>
          <p:cNvGrpSpPr/>
          <p:nvPr/>
        </p:nvGrpSpPr>
        <p:grpSpPr>
          <a:xfrm>
            <a:off x="754438" y="1134648"/>
            <a:ext cx="263214" cy="276999"/>
            <a:chOff x="2588332" y="793984"/>
            <a:chExt cx="263214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510CBEB4-15A2-46FA-A33F-29D5BE54D703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2025AF-3DD1-4BCE-80E5-CA92AE67144D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18826B44-CFA5-4CDC-A42F-39B28E6CE747}"/>
              </a:ext>
            </a:extLst>
          </p:cNvPr>
          <p:cNvGrpSpPr/>
          <p:nvPr/>
        </p:nvGrpSpPr>
        <p:grpSpPr>
          <a:xfrm>
            <a:off x="759905" y="4015961"/>
            <a:ext cx="263214" cy="276999"/>
            <a:chOff x="2588332" y="793984"/>
            <a:chExt cx="263214" cy="276999"/>
          </a:xfrm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A54FDC82-E805-4B76-9B13-8E5D7ECF0F0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2C97A3A-1CBD-4DC3-ADBE-EA872E2B6E6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173E0CC9-D5CD-4FB3-BD29-A7CF9DF83874}"/>
              </a:ext>
            </a:extLst>
          </p:cNvPr>
          <p:cNvGrpSpPr/>
          <p:nvPr/>
        </p:nvGrpSpPr>
        <p:grpSpPr>
          <a:xfrm>
            <a:off x="754438" y="4359605"/>
            <a:ext cx="263214" cy="276999"/>
            <a:chOff x="2588332" y="793984"/>
            <a:chExt cx="263214" cy="276999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52D6CCBF-CCE8-4C45-A457-9F1F2736B0B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295EA32-9D93-4CDE-8425-478263C6E514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910465B-BF04-4476-8BA1-84FF33211A03}"/>
              </a:ext>
            </a:extLst>
          </p:cNvPr>
          <p:cNvGrpSpPr/>
          <p:nvPr/>
        </p:nvGrpSpPr>
        <p:grpSpPr>
          <a:xfrm>
            <a:off x="759646" y="4737959"/>
            <a:ext cx="263214" cy="276999"/>
            <a:chOff x="2588332" y="793984"/>
            <a:chExt cx="263214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977C4423-BBA9-438A-994D-21D4C0F80943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F07A39B-D659-459D-B537-4D3DF9C1B19A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6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CEB53561-0FE5-450F-901F-55BF5A2D3707}"/>
              </a:ext>
            </a:extLst>
          </p:cNvPr>
          <p:cNvGrpSpPr/>
          <p:nvPr/>
        </p:nvGrpSpPr>
        <p:grpSpPr>
          <a:xfrm>
            <a:off x="756127" y="5074418"/>
            <a:ext cx="263214" cy="276999"/>
            <a:chOff x="2588332" y="793984"/>
            <a:chExt cx="263214" cy="276999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1EF22F07-BA53-4505-B44D-EA397DD9BD9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46B0BE3-B78B-4C8B-929B-17A37D94EAB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7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9397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798031"/>
              </p:ext>
            </p:extLst>
          </p:nvPr>
        </p:nvGraphicFramePr>
        <p:xfrm>
          <a:off x="606107" y="1482399"/>
          <a:ext cx="6358570" cy="8533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533668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3)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운영관리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운영관리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자산정보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228600" lvl="0" indent="-22860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SWIMS 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무선네트워크 관리대상 자산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(PoE, Ap, 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단말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)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에 대한 상세 정보를 관리합니다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699106" y="5472298"/>
            <a:ext cx="6141642" cy="2822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자산 정보를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자산 정보는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자산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자산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단말 자산의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3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개 탭으로 구성되어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추가 버튼을 클릭하여 수동으로 자산 항목을 추가할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삭제 버튼을 클릭하여 선택된 자산을 삭제할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자산 항목 내용을 변경한 후 저장 버튼을 클릭하여 자산 정보를 수정할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버튼을 클릭하여 조회 데이터를 엑셀 파일로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가져오기 버튼을 클릭하여 자산 데이터를 최신 데이터로 갱신할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6BF08C2-3EC8-4D64-9359-181805E89CE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99105" y="1614191"/>
            <a:ext cx="6141642" cy="373171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ED729D4A-313F-4573-B294-C57051A8FED3}"/>
              </a:ext>
            </a:extLst>
          </p:cNvPr>
          <p:cNvGrpSpPr/>
          <p:nvPr/>
        </p:nvGrpSpPr>
        <p:grpSpPr>
          <a:xfrm>
            <a:off x="691509" y="5521335"/>
            <a:ext cx="263214" cy="276999"/>
            <a:chOff x="2588332" y="793984"/>
            <a:chExt cx="263214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7F43DE51-FF9E-45B3-A4D6-D712E507E4F2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1B13F2F-6673-4D2E-9294-F2E5C7B263F4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824A7D98-902A-4834-8BDC-CFAABFE27598}"/>
              </a:ext>
            </a:extLst>
          </p:cNvPr>
          <p:cNvGrpSpPr/>
          <p:nvPr/>
        </p:nvGrpSpPr>
        <p:grpSpPr>
          <a:xfrm>
            <a:off x="691509" y="6923075"/>
            <a:ext cx="263214" cy="276999"/>
            <a:chOff x="2588332" y="793984"/>
            <a:chExt cx="263214" cy="276999"/>
          </a:xfrm>
        </p:grpSpPr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DAD3BCF9-89A5-4DFB-A0FA-989BB81280CA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AA3DA89-0DAE-449D-8598-190DF47918F7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7FFEB4F-8827-450D-BF2B-D7DD88F02FE8}"/>
              </a:ext>
            </a:extLst>
          </p:cNvPr>
          <p:cNvGrpSpPr/>
          <p:nvPr/>
        </p:nvGrpSpPr>
        <p:grpSpPr>
          <a:xfrm>
            <a:off x="691509" y="7283550"/>
            <a:ext cx="263214" cy="276999"/>
            <a:chOff x="2588332" y="793984"/>
            <a:chExt cx="263214" cy="276999"/>
          </a:xfrm>
        </p:grpSpPr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8159C45B-CEE5-4842-A858-85C6C58EC1D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01CE820-BD50-4B8E-8528-2300345A0917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14E27656-99F2-4EE3-9B29-88095DE520AF}"/>
              </a:ext>
            </a:extLst>
          </p:cNvPr>
          <p:cNvGrpSpPr/>
          <p:nvPr/>
        </p:nvGrpSpPr>
        <p:grpSpPr>
          <a:xfrm>
            <a:off x="691509" y="7644025"/>
            <a:ext cx="263214" cy="276999"/>
            <a:chOff x="2588332" y="793984"/>
            <a:chExt cx="263214" cy="276999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CBC314E5-14EA-4C71-9281-BD9A628F1C7C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1839928-5C6A-410A-8C90-41B6E710FC6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6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F947B1F6-C4E4-456F-8D8A-3A82CE46309D}"/>
              </a:ext>
            </a:extLst>
          </p:cNvPr>
          <p:cNvGrpSpPr/>
          <p:nvPr/>
        </p:nvGrpSpPr>
        <p:grpSpPr>
          <a:xfrm>
            <a:off x="691509" y="8004501"/>
            <a:ext cx="263214" cy="276999"/>
            <a:chOff x="2588332" y="793984"/>
            <a:chExt cx="263214" cy="276999"/>
          </a:xfrm>
        </p:grpSpPr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6D3DDA45-C6E7-471E-B81E-22EE44EA0ACC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70A03A1-C54F-491B-B6AA-469AA404C9C9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7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AC99F734-9F3F-449B-896C-14DC33733CFA}"/>
              </a:ext>
            </a:extLst>
          </p:cNvPr>
          <p:cNvGrpSpPr/>
          <p:nvPr/>
        </p:nvGrpSpPr>
        <p:grpSpPr>
          <a:xfrm>
            <a:off x="691509" y="6202125"/>
            <a:ext cx="263214" cy="276999"/>
            <a:chOff x="2588332" y="793984"/>
            <a:chExt cx="263214" cy="276999"/>
          </a:xfrm>
        </p:grpSpPr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0B5418A8-900F-4978-A53E-19B03AF136C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6A79DA4-4315-42AE-B6AC-BDCD1D6432AA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08032917-B4F0-4E74-9C0A-C7803838DAA9}"/>
              </a:ext>
            </a:extLst>
          </p:cNvPr>
          <p:cNvGrpSpPr/>
          <p:nvPr/>
        </p:nvGrpSpPr>
        <p:grpSpPr>
          <a:xfrm>
            <a:off x="691509" y="6562600"/>
            <a:ext cx="263214" cy="276999"/>
            <a:chOff x="2588332" y="793984"/>
            <a:chExt cx="263214" cy="276999"/>
          </a:xfrm>
        </p:grpSpPr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2ACA563C-9B43-41C3-B9D2-89BBFBF8D76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04597F9-C41F-4E43-9777-842992033486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AEBB1409-719C-4674-A945-78896D796615}"/>
              </a:ext>
            </a:extLst>
          </p:cNvPr>
          <p:cNvGrpSpPr/>
          <p:nvPr/>
        </p:nvGrpSpPr>
        <p:grpSpPr>
          <a:xfrm>
            <a:off x="1318043" y="2126014"/>
            <a:ext cx="263214" cy="276999"/>
            <a:chOff x="2588332" y="793984"/>
            <a:chExt cx="263214" cy="276999"/>
          </a:xfrm>
        </p:grpSpPr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9633A660-CF58-4E02-AA4B-222756EB9E9D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A4DB3A5-0107-49BA-A39A-3725C4C7339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674F9B6C-7373-41B3-9B0C-95503F6B3FFA}"/>
              </a:ext>
            </a:extLst>
          </p:cNvPr>
          <p:cNvGrpSpPr/>
          <p:nvPr/>
        </p:nvGrpSpPr>
        <p:grpSpPr>
          <a:xfrm>
            <a:off x="2554176" y="2077515"/>
            <a:ext cx="263214" cy="276999"/>
            <a:chOff x="2588332" y="793984"/>
            <a:chExt cx="263214" cy="276999"/>
          </a:xfrm>
        </p:grpSpPr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3624A53B-0E91-4815-A0B8-C280743AEEB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514086D-4164-417A-8522-E2497421B346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1B1A053A-74C3-4DD0-84F0-3CC319F986CF}"/>
              </a:ext>
            </a:extLst>
          </p:cNvPr>
          <p:cNvGrpSpPr/>
          <p:nvPr/>
        </p:nvGrpSpPr>
        <p:grpSpPr>
          <a:xfrm>
            <a:off x="5661443" y="2087201"/>
            <a:ext cx="263214" cy="276999"/>
            <a:chOff x="2588332" y="793984"/>
            <a:chExt cx="263214" cy="276999"/>
          </a:xfrm>
        </p:grpSpPr>
        <p:sp>
          <p:nvSpPr>
            <p:cNvPr id="42" name="타원 41">
              <a:extLst>
                <a:ext uri="{FF2B5EF4-FFF2-40B4-BE49-F238E27FC236}">
                  <a16:creationId xmlns:a16="http://schemas.microsoft.com/office/drawing/2014/main" id="{74B995E9-2058-4E0B-88F3-7BAC25037AD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8A6B858-63AD-446C-8983-F5E80AF0FA2D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F03506EF-124D-415C-B22B-244FDDB18183}"/>
              </a:ext>
            </a:extLst>
          </p:cNvPr>
          <p:cNvGrpSpPr/>
          <p:nvPr/>
        </p:nvGrpSpPr>
        <p:grpSpPr>
          <a:xfrm>
            <a:off x="6119487" y="2087201"/>
            <a:ext cx="263214" cy="276999"/>
            <a:chOff x="2588332" y="793984"/>
            <a:chExt cx="263214" cy="276999"/>
          </a:xfrm>
        </p:grpSpPr>
        <p:sp>
          <p:nvSpPr>
            <p:cNvPr id="45" name="타원 44">
              <a:extLst>
                <a:ext uri="{FF2B5EF4-FFF2-40B4-BE49-F238E27FC236}">
                  <a16:creationId xmlns:a16="http://schemas.microsoft.com/office/drawing/2014/main" id="{F3C7FAF5-3F28-4602-95C1-F52F6FC811A3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680306A-21D9-4126-8E7C-7F018A7CAE9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0A4BA253-19B5-40B8-9739-A1D16565A890}"/>
              </a:ext>
            </a:extLst>
          </p:cNvPr>
          <p:cNvGrpSpPr/>
          <p:nvPr/>
        </p:nvGrpSpPr>
        <p:grpSpPr>
          <a:xfrm>
            <a:off x="6348509" y="2087201"/>
            <a:ext cx="263214" cy="276999"/>
            <a:chOff x="2588332" y="793984"/>
            <a:chExt cx="263214" cy="276999"/>
          </a:xfrm>
        </p:grpSpPr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D48FB08F-5FBD-4C45-846E-98351CA7526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C7CCB5A-5191-494B-815F-8DEC4316E869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6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C356CB55-0CE9-4D67-983E-26148939DB72}"/>
              </a:ext>
            </a:extLst>
          </p:cNvPr>
          <p:cNvGrpSpPr/>
          <p:nvPr/>
        </p:nvGrpSpPr>
        <p:grpSpPr>
          <a:xfrm>
            <a:off x="6577532" y="2087201"/>
            <a:ext cx="263214" cy="276999"/>
            <a:chOff x="2588332" y="793984"/>
            <a:chExt cx="263214" cy="276999"/>
          </a:xfrm>
        </p:grpSpPr>
        <p:sp>
          <p:nvSpPr>
            <p:cNvPr id="51" name="타원 50">
              <a:extLst>
                <a:ext uri="{FF2B5EF4-FFF2-40B4-BE49-F238E27FC236}">
                  <a16:creationId xmlns:a16="http://schemas.microsoft.com/office/drawing/2014/main" id="{117F134D-3F97-4A08-B7A8-315863548D0E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0F3B1CC-A83C-4D5A-AD4E-9D247025A444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7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11C29BA6-4173-49C8-8A1B-874F8B53C67A}"/>
              </a:ext>
            </a:extLst>
          </p:cNvPr>
          <p:cNvGrpSpPr/>
          <p:nvPr/>
        </p:nvGrpSpPr>
        <p:grpSpPr>
          <a:xfrm>
            <a:off x="5890465" y="2087201"/>
            <a:ext cx="263214" cy="276999"/>
            <a:chOff x="2588332" y="793984"/>
            <a:chExt cx="263214" cy="276999"/>
          </a:xfrm>
        </p:grpSpPr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6729F8D4-947F-4D36-AD1F-D854CB2BF9CA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5971AA8-0BAB-4D10-8110-A7706AEB28B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80872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190462"/>
              </p:ext>
            </p:extLst>
          </p:nvPr>
        </p:nvGraphicFramePr>
        <p:xfrm>
          <a:off x="606107" y="1482399"/>
          <a:ext cx="6358570" cy="8387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387020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4)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운영관리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운영관리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사용자접속이력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SWIMS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에 로그인한 사용자의 접속 이력 및 활동 이력을 조회할 수 있습니다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747017" y="5357205"/>
            <a:ext cx="6065640" cy="2457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최근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24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시간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최근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1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주일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최근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1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개월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최근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1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사용자 정의 기간에 대한 사용자 접속 이력을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조회된 사용자의 이력을 접속이력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메뉴이력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행동이력의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3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개 탭으로 구분하여 제공합니다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673200" lvl="1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접속이력 조회 데이터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접속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ID,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사용자 이름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최근 로그인 시각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접속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IP</a:t>
            </a:r>
          </a:p>
          <a:p>
            <a:pPr marL="673200" lvl="1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메뉴이력 조회 데이터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접속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ID,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사용자 이름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메뉴명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조회일시</a:t>
            </a:r>
          </a:p>
          <a:p>
            <a:pPr marL="673200" lvl="1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행동이력 조회 데이터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접속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ID,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사용자 이름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메뉴명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행동명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조회일시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버튼을 클릭하여 조회 데이터를 엑셀 파일로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96F61A9-3DAB-4F12-B65E-8C3E948F25C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40602" y="1600838"/>
            <a:ext cx="6065640" cy="3618676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30924E0C-B1A1-46B6-BE90-005F842734F4}"/>
              </a:ext>
            </a:extLst>
          </p:cNvPr>
          <p:cNvGrpSpPr/>
          <p:nvPr/>
        </p:nvGrpSpPr>
        <p:grpSpPr>
          <a:xfrm>
            <a:off x="740602" y="5430294"/>
            <a:ext cx="263214" cy="276999"/>
            <a:chOff x="2588332" y="793984"/>
            <a:chExt cx="263214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10A8E2CD-0A25-4185-9E4B-55F3EA64E603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D770E1E-4A7E-4F6E-856B-0933494E3937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655BDD8C-B19A-4864-A83A-8FFF79958936}"/>
              </a:ext>
            </a:extLst>
          </p:cNvPr>
          <p:cNvGrpSpPr/>
          <p:nvPr/>
        </p:nvGrpSpPr>
        <p:grpSpPr>
          <a:xfrm>
            <a:off x="740602" y="7513861"/>
            <a:ext cx="263214" cy="276999"/>
            <a:chOff x="2588332" y="793984"/>
            <a:chExt cx="263214" cy="276999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F406D75A-4506-468B-9016-F65A74A7280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1644C6C-3C19-464B-9E19-416EF620B9A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FEF23287-568E-4594-81C2-FACB0923A2EC}"/>
              </a:ext>
            </a:extLst>
          </p:cNvPr>
          <p:cNvGrpSpPr/>
          <p:nvPr/>
        </p:nvGrpSpPr>
        <p:grpSpPr>
          <a:xfrm>
            <a:off x="740602" y="6094150"/>
            <a:ext cx="263214" cy="276999"/>
            <a:chOff x="2588332" y="793984"/>
            <a:chExt cx="263214" cy="276999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72B99A36-CC87-4288-8D9B-851C5D8BB8B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0005575-5293-424A-AC56-CA7AB2881542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D559F114-0F91-4086-B8C6-D326D5BBC2E3}"/>
              </a:ext>
            </a:extLst>
          </p:cNvPr>
          <p:cNvGrpSpPr/>
          <p:nvPr/>
        </p:nvGrpSpPr>
        <p:grpSpPr>
          <a:xfrm>
            <a:off x="2383136" y="1865828"/>
            <a:ext cx="263214" cy="276999"/>
            <a:chOff x="2588332" y="793984"/>
            <a:chExt cx="263214" cy="276999"/>
          </a:xfrm>
        </p:grpSpPr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B68F3C0C-5D44-4823-9938-450C7E2D8C9C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C31692D-C81C-4F80-8C9C-D13E91F3D3C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CA92ECD1-8B13-464E-8EC6-7088AA90C77C}"/>
              </a:ext>
            </a:extLst>
          </p:cNvPr>
          <p:cNvGrpSpPr/>
          <p:nvPr/>
        </p:nvGrpSpPr>
        <p:grpSpPr>
          <a:xfrm>
            <a:off x="4781719" y="2032253"/>
            <a:ext cx="263214" cy="276999"/>
            <a:chOff x="2588332" y="793984"/>
            <a:chExt cx="263214" cy="276999"/>
          </a:xfrm>
        </p:grpSpPr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CFC8A812-231E-404D-A82A-36E4F45807D2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92A67E3-6D7F-47F2-924B-7B93E5C56359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9F3B8F33-5D6C-4461-9826-88766F862038}"/>
              </a:ext>
            </a:extLst>
          </p:cNvPr>
          <p:cNvGrpSpPr/>
          <p:nvPr/>
        </p:nvGrpSpPr>
        <p:grpSpPr>
          <a:xfrm>
            <a:off x="6549443" y="2080753"/>
            <a:ext cx="263214" cy="276999"/>
            <a:chOff x="2588332" y="793984"/>
            <a:chExt cx="263214" cy="276999"/>
          </a:xfrm>
        </p:grpSpPr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0A85BB1B-C7D6-4B4D-B58B-3F0BCE7A795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ABA096E-07D6-4753-83D2-C942DEBF41B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6765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508794" y="1189988"/>
            <a:ext cx="665113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400"/>
              </a:spcAft>
            </a:pPr>
            <a:r>
              <a:rPr lang="en-GB" altLang="ko-KR" sz="1100" dirty="0"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SWIMS</a:t>
            </a:r>
            <a:r>
              <a:rPr lang="en-US" altLang="ko-KR" sz="1100" dirty="0"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(School </a:t>
            </a:r>
            <a:r>
              <a:rPr lang="en-US" altLang="ko-KR" sz="1100" dirty="0" err="1"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Wifi</a:t>
            </a:r>
            <a:r>
              <a:rPr lang="en-US" altLang="ko-KR" sz="1100" dirty="0"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1100" dirty="0" err="1"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Integreation</a:t>
            </a:r>
            <a:r>
              <a:rPr lang="en-US" altLang="ko-KR" sz="1100" dirty="0"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 Management System)</a:t>
            </a:r>
            <a:r>
              <a:rPr lang="ko-KR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는 </a:t>
            </a:r>
            <a:r>
              <a:rPr lang="ko-KR" altLang="ko-KR" sz="1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스쿨넷</a:t>
            </a:r>
            <a:r>
              <a:rPr lang="ko-KR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 통합지원센터에 학교 와이파이 통합운영관리시스템을 구축하고 전국</a:t>
            </a:r>
            <a:r>
              <a:rPr lang="en-US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o-KR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학교에 구축된 무선</a:t>
            </a:r>
            <a:r>
              <a:rPr lang="en-GB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AP, </a:t>
            </a:r>
            <a:r>
              <a:rPr lang="ko-KR" altLang="ko-KR" sz="1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스마트단말</a:t>
            </a:r>
            <a:r>
              <a:rPr lang="ko-KR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 등을 원격에서 통합관제 및 관리하는 시스템 입니다</a:t>
            </a:r>
            <a:r>
              <a:rPr lang="en-GB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ko-KR" altLang="ko-KR" sz="1100" dirty="0"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7" name="Rectangle 128"/>
          <p:cNvSpPr>
            <a:spLocks noChangeArrowheads="1"/>
          </p:cNvSpPr>
          <p:nvPr/>
        </p:nvSpPr>
        <p:spPr bwMode="auto">
          <a:xfrm>
            <a:off x="434340" y="774341"/>
            <a:ext cx="688294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800" b="0" kern="0" spc="-50" baseline="0" dirty="0">
                <a:ln w="3175">
                  <a:noFill/>
                </a:ln>
                <a:solidFill>
                  <a:srgbClr val="1D4397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1. </a:t>
            </a:r>
            <a:r>
              <a:rPr kumimoji="0" lang="ko-KR" altLang="en-US" sz="1800" b="0" kern="0" spc="-50" baseline="0" dirty="0">
                <a:ln w="3175">
                  <a:noFill/>
                </a:ln>
                <a:solidFill>
                  <a:srgbClr val="1D4397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개요</a:t>
            </a:r>
          </a:p>
        </p:txBody>
      </p:sp>
      <p:sp>
        <p:nvSpPr>
          <p:cNvPr id="24" name="Rectangle 128"/>
          <p:cNvSpPr>
            <a:spLocks noChangeArrowheads="1"/>
          </p:cNvSpPr>
          <p:nvPr/>
        </p:nvSpPr>
        <p:spPr bwMode="auto">
          <a:xfrm>
            <a:off x="434340" y="2145094"/>
            <a:ext cx="688294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800" b="0" kern="0" spc="-50" baseline="0" dirty="0">
                <a:ln w="3175">
                  <a:noFill/>
                </a:ln>
                <a:solidFill>
                  <a:srgbClr val="1D4397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2. </a:t>
            </a:r>
            <a:r>
              <a:rPr kumimoji="0" lang="ko-KR" altLang="en-US" sz="1800" b="0" kern="0" spc="-50" baseline="0">
                <a:ln w="3175">
                  <a:noFill/>
                </a:ln>
                <a:solidFill>
                  <a:srgbClr val="1D4397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제품의 구성 및 사양</a:t>
            </a:r>
            <a:endParaRPr kumimoji="0" lang="ko-KR" altLang="en-US" sz="1800" b="0" kern="0" spc="-50" baseline="0" dirty="0">
              <a:ln w="3175">
                <a:noFill/>
              </a:ln>
              <a:solidFill>
                <a:srgbClr val="1D4397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Arial Unicode MS" pitchFamily="50" charset="-127"/>
            </a:endParaRPr>
          </a:p>
        </p:txBody>
      </p:sp>
      <p:graphicFrame>
        <p:nvGraphicFramePr>
          <p:cNvPr id="26" name="표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408807"/>
              </p:ext>
            </p:extLst>
          </p:nvPr>
        </p:nvGraphicFramePr>
        <p:xfrm>
          <a:off x="606108" y="2652929"/>
          <a:ext cx="6358571" cy="21818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05706">
                  <a:extLst>
                    <a:ext uri="{9D8B030D-6E8A-4147-A177-3AD203B41FA5}">
                      <a16:colId xmlns:a16="http://schemas.microsoft.com/office/drawing/2014/main" val="1351165936"/>
                    </a:ext>
                  </a:extLst>
                </a:gridCol>
                <a:gridCol w="12057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3680">
                  <a:extLst>
                    <a:ext uri="{9D8B030D-6E8A-4147-A177-3AD203B41FA5}">
                      <a16:colId xmlns:a16="http://schemas.microsoft.com/office/drawing/2014/main" val="3554113780"/>
                    </a:ext>
                  </a:extLst>
                </a:gridCol>
                <a:gridCol w="1173479">
                  <a:extLst>
                    <a:ext uri="{9D8B030D-6E8A-4147-A177-3AD203B41FA5}">
                      <a16:colId xmlns:a16="http://schemas.microsoft.com/office/drawing/2014/main" val="3529558311"/>
                    </a:ext>
                  </a:extLst>
                </a:gridCol>
              </a:tblGrid>
              <a:tr h="310735"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50" kern="100" dirty="0"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</a:rPr>
                        <a:t>분류</a:t>
                      </a:r>
                      <a:endParaRPr lang="ko-KR" sz="1050" kern="100" dirty="0"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397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50" kern="100" dirty="0"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</a:rPr>
                        <a:t>내용</a:t>
                      </a:r>
                      <a:endParaRPr lang="ko-KR" sz="1050" kern="100" dirty="0"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39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50" kern="100" dirty="0"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</a:rPr>
                        <a:t>비고</a:t>
                      </a:r>
                      <a:endParaRPr lang="ko-KR" sz="1050" kern="100" dirty="0"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3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0413902"/>
                  </a:ext>
                </a:extLst>
              </a:tr>
              <a:tr h="311858">
                <a:tc rowSpan="4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50" b="0" kern="1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Times New Roman" panose="02020603050405020304" pitchFamily="18" charset="0"/>
                        </a:rPr>
                        <a:t>소프트웨어 사양</a:t>
                      </a:r>
                      <a:endParaRPr lang="ko-KR" sz="1050" b="0" kern="100" dirty="0">
                        <a:solidFill>
                          <a:schemeClr val="tx1"/>
                        </a:solidFill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50" b="0" kern="1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Times New Roman" panose="02020603050405020304" pitchFamily="18" charset="0"/>
                        </a:rPr>
                        <a:t>OS</a:t>
                      </a:r>
                      <a:endParaRPr lang="ko-KR" sz="1050" b="0" kern="100" dirty="0">
                        <a:solidFill>
                          <a:schemeClr val="tx1"/>
                        </a:solidFill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50" kern="100" dirty="0"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Times New Roman" panose="02020603050405020304" pitchFamily="18" charset="0"/>
                        </a:rPr>
                        <a:t>CentOS</a:t>
                      </a:r>
                      <a:endParaRPr lang="ko-KR" sz="1050" kern="100" dirty="0"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14400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050" kern="100" dirty="0"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858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050" b="0" kern="100" dirty="0">
                        <a:solidFill>
                          <a:schemeClr val="tx1"/>
                        </a:solidFill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50" b="0" kern="100" dirty="0" err="1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Times New Roman" panose="02020603050405020304" pitchFamily="18" charset="0"/>
                        </a:rPr>
                        <a:t>대시보드</a:t>
                      </a:r>
                      <a:endParaRPr lang="ko-KR" sz="1050" b="0" kern="100" dirty="0">
                        <a:solidFill>
                          <a:schemeClr val="tx1"/>
                        </a:solidFill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50" kern="100" dirty="0"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Times New Roman" panose="02020603050405020304" pitchFamily="18" charset="0"/>
                        </a:rPr>
                        <a:t>Apache Tomcat</a:t>
                      </a:r>
                      <a:endParaRPr lang="ko-KR" sz="1050" kern="100" dirty="0"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14400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050" kern="100" dirty="0"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8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50" b="0" kern="1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Times New Roman" panose="02020603050405020304" pitchFamily="18" charset="0"/>
                        </a:rPr>
                        <a:t>DB</a:t>
                      </a:r>
                      <a:endParaRPr lang="ko-KR" sz="1050" b="0" kern="100" dirty="0">
                        <a:solidFill>
                          <a:schemeClr val="tx1"/>
                        </a:solidFill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50" kern="100" dirty="0" err="1"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Times New Roman" panose="02020603050405020304" pitchFamily="18" charset="0"/>
                        </a:rPr>
                        <a:t>MariaDB</a:t>
                      </a:r>
                      <a:endParaRPr lang="ko-KR" sz="1050" kern="100" dirty="0"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14400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050" kern="100" dirty="0"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858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050" b="0" kern="100" dirty="0">
                        <a:solidFill>
                          <a:schemeClr val="tx1"/>
                        </a:solidFill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50" b="0" kern="10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Times New Roman" panose="02020603050405020304" pitchFamily="18" charset="0"/>
                        </a:rPr>
                        <a:t>빅데이터</a:t>
                      </a:r>
                      <a:endParaRPr lang="ko-KR" sz="1050" b="0" kern="100" dirty="0">
                        <a:solidFill>
                          <a:schemeClr val="tx1"/>
                        </a:solidFill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50" kern="100" dirty="0" err="1"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Times New Roman" panose="02020603050405020304" pitchFamily="18" charset="0"/>
                        </a:rPr>
                        <a:t>Elasticsearch</a:t>
                      </a:r>
                      <a:endParaRPr lang="ko-KR" sz="1050" kern="100" dirty="0"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14400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050" kern="100" dirty="0"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858"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50" b="0" kern="1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</a:rPr>
                        <a:t>권장 </a:t>
                      </a:r>
                      <a:r>
                        <a:rPr lang="en-US" sz="1050" b="0" kern="1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</a:rPr>
                        <a:t>Web Browser</a:t>
                      </a:r>
                      <a:endParaRPr lang="ko-KR" sz="1050" b="0" kern="100" dirty="0">
                        <a:solidFill>
                          <a:schemeClr val="tx1"/>
                        </a:solidFill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</a:rPr>
                        <a:t>Internet Explorer 8.0 </a:t>
                      </a:r>
                      <a:r>
                        <a:rPr lang="ko-KR" sz="1050" kern="100" dirty="0"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</a:rPr>
                        <a:t>이상</a:t>
                      </a:r>
                      <a:endParaRPr lang="ko-KR" sz="1050" kern="100" dirty="0"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14400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</a:rPr>
                        <a:t> </a:t>
                      </a:r>
                      <a:endParaRPr lang="ko-KR" sz="1050" kern="100" dirty="0"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4246033"/>
                  </a:ext>
                </a:extLst>
              </a:tr>
              <a:tr h="311858"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50" b="0" kern="1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</a:rPr>
                        <a:t>모니터 해상도</a:t>
                      </a:r>
                      <a:endParaRPr lang="ko-KR" sz="1050" b="0" kern="100" dirty="0">
                        <a:solidFill>
                          <a:schemeClr val="tx1"/>
                        </a:solidFill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</a:rPr>
                        <a:t>1920 * 1080 (16:9)</a:t>
                      </a:r>
                      <a:endParaRPr lang="ko-KR" sz="1050" kern="100" dirty="0"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14400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</a:rPr>
                        <a:t> </a:t>
                      </a:r>
                      <a:endParaRPr lang="ko-KR" sz="1050" kern="100" dirty="0"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870212"/>
                  </a:ext>
                </a:extLst>
              </a:tr>
            </a:tbl>
          </a:graphicData>
        </a:graphic>
      </p:graphicFrame>
      <p:sp>
        <p:nvSpPr>
          <p:cNvPr id="27" name="Rectangle 128"/>
          <p:cNvSpPr>
            <a:spLocks noChangeArrowheads="1"/>
          </p:cNvSpPr>
          <p:nvPr/>
        </p:nvSpPr>
        <p:spPr bwMode="auto">
          <a:xfrm>
            <a:off x="434340" y="5267270"/>
            <a:ext cx="688294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800" b="0" kern="0" spc="-50" baseline="0" dirty="0">
                <a:ln w="3175">
                  <a:noFill/>
                </a:ln>
                <a:solidFill>
                  <a:srgbClr val="1D4397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3. </a:t>
            </a:r>
            <a:r>
              <a:rPr kumimoji="0" lang="ko-KR" altLang="en-US" sz="1800" b="0" kern="0" spc="-50" baseline="0">
                <a:ln w="3175">
                  <a:noFill/>
                </a:ln>
                <a:solidFill>
                  <a:srgbClr val="1D4397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로그인 </a:t>
            </a:r>
            <a:r>
              <a:rPr lang="ko-KR" altLang="en-US" kern="0" spc="-50">
                <a:ln w="3175">
                  <a:noFill/>
                </a:ln>
                <a:solidFill>
                  <a:srgbClr val="1D4397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기본 정보</a:t>
            </a:r>
            <a:endParaRPr kumimoji="0" lang="ko-KR" altLang="en-US" sz="1800" b="0" kern="0" spc="-50" baseline="0" dirty="0">
              <a:ln w="3175">
                <a:noFill/>
              </a:ln>
              <a:solidFill>
                <a:srgbClr val="1D4397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Arial Unicode MS" pitchFamily="50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508794" y="5688332"/>
            <a:ext cx="6542087" cy="755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 latinLnBrk="1">
              <a:lnSpc>
                <a:spcPts val="1800"/>
              </a:lnSpc>
              <a:buFont typeface="Wingdings" panose="05000000000000000000" pitchFamily="2" charset="2"/>
              <a:buChar char="§"/>
            </a:pPr>
            <a:r>
              <a:rPr lang="ko-KR" altLang="ko-KR" sz="10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네트워크 통합 관제 모니터링 </a:t>
            </a:r>
            <a:r>
              <a:rPr lang="ko-KR" altLang="ko-KR" sz="1000" kern="100" dirty="0" err="1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로그인을</a:t>
            </a:r>
            <a:r>
              <a:rPr lang="ko-KR" altLang="ko-KR" sz="10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 위해 로그인 절차를 설명합니다</a:t>
            </a:r>
            <a:r>
              <a:rPr lang="en-US" altLang="ko-KR" sz="10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  <a:p>
            <a:pPr marL="171450" indent="-171450" algn="just" latinLnBrk="1">
              <a:lnSpc>
                <a:spcPts val="1800"/>
              </a:lnSpc>
              <a:buFont typeface="Wingdings" panose="05000000000000000000" pitchFamily="2" charset="2"/>
              <a:buChar char="§"/>
            </a:pPr>
            <a:r>
              <a:rPr lang="ko-KR" altLang="en-US" sz="10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기본 접속 정보 </a:t>
            </a:r>
            <a:r>
              <a:rPr lang="en-US" altLang="ko-KR" sz="10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: </a:t>
            </a:r>
            <a:r>
              <a:rPr lang="en-US" altLang="ko-KR" sz="1000" u="sng" dirty="0">
                <a:solidFill>
                  <a:srgbClr val="0000FF"/>
                </a:solidFill>
                <a:latin typeface="맑은 고딕" panose="020B0503020000020004" pitchFamily="50" charset="-127"/>
                <a:cs typeface="Times New Roman" panose="02020603050405020304" pitchFamily="18" charset="0"/>
              </a:rPr>
              <a:t>https://swims.or.kr/</a:t>
            </a:r>
            <a:endParaRPr lang="ko-KR" altLang="ko-KR" sz="1000" kern="100" dirty="0">
              <a:latin typeface="KoPub돋움체 Light" panose="00000300000000000000" pitchFamily="2" charset="-127"/>
              <a:ea typeface="KoPub돋움체 Light" panose="00000300000000000000" pitchFamily="2" charset="-127"/>
              <a:cs typeface="Times New Roman" panose="02020603050405020304" pitchFamily="18" charset="0"/>
            </a:endParaRPr>
          </a:p>
          <a:p>
            <a:pPr algn="just" latinLnBrk="1">
              <a:lnSpc>
                <a:spcPts val="1800"/>
              </a:lnSpc>
            </a:pPr>
            <a:endParaRPr lang="ko-KR" altLang="ko-KR" sz="1000" kern="100" dirty="0">
              <a:latin typeface="KoPub돋움체 Light" panose="00000300000000000000" pitchFamily="2" charset="-127"/>
              <a:ea typeface="KoPub돋움체 Light" panose="00000300000000000000" pitchFamily="2" charset="-127"/>
              <a:cs typeface="Times New Roman" panose="02020603050405020304" pitchFamily="18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1AAD033-9B81-46C1-B046-8DDE7D32A97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06108" y="6883226"/>
            <a:ext cx="6358571" cy="3175174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535159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28">
            <a:extLst>
              <a:ext uri="{FF2B5EF4-FFF2-40B4-BE49-F238E27FC236}">
                <a16:creationId xmlns:a16="http://schemas.microsoft.com/office/drawing/2014/main" id="{503F4775-DA14-4488-A1EA-0CF147F87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" y="774341"/>
            <a:ext cx="688294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kern="0" spc="-50" dirty="0">
                <a:ln w="3175">
                  <a:noFill/>
                </a:ln>
                <a:solidFill>
                  <a:srgbClr val="1D4397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9</a:t>
            </a:r>
            <a:r>
              <a:rPr kumimoji="0" lang="en-US" altLang="ko-KR" sz="1800" b="0" kern="0" spc="-50" baseline="0" dirty="0">
                <a:ln w="3175">
                  <a:noFill/>
                </a:ln>
                <a:solidFill>
                  <a:srgbClr val="1D4397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. </a:t>
            </a:r>
            <a:r>
              <a:rPr kumimoji="0" lang="ko-KR" altLang="en-US" sz="1800" b="0" kern="0" spc="-50" baseline="0" dirty="0">
                <a:ln w="3175">
                  <a:noFill/>
                </a:ln>
                <a:solidFill>
                  <a:srgbClr val="1D4397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통계현황</a:t>
            </a:r>
          </a:p>
        </p:txBody>
      </p:sp>
      <p:sp>
        <p:nvSpPr>
          <p:cNvPr id="14" name="Rectangle 128">
            <a:extLst>
              <a:ext uri="{FF2B5EF4-FFF2-40B4-BE49-F238E27FC236}">
                <a16:creationId xmlns:a16="http://schemas.microsoft.com/office/drawing/2014/main" id="{3E6EAAD7-3B20-41EA-A929-634813AB3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590" y="1178424"/>
            <a:ext cx="6882941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defTabSz="914400" eaLnBrk="0" hangingPunct="0">
              <a:defRPr/>
            </a:pPr>
            <a:r>
              <a:rPr lang="en-US" altLang="ko-KR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9.1 </a:t>
            </a:r>
            <a:r>
              <a:rPr lang="ko-KR" altLang="en-US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통계현황 </a:t>
            </a:r>
            <a:r>
              <a:rPr lang="en-US" altLang="ko-KR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&gt; </a:t>
            </a:r>
            <a:r>
              <a:rPr lang="ko-KR" altLang="en-US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통계현황</a:t>
            </a:r>
            <a:endParaRPr kumimoji="0" lang="ko-KR" altLang="en-US" sz="1500" b="0" kern="0" spc="-50" baseline="0" dirty="0">
              <a:ln w="3175">
                <a:noFill/>
              </a:ln>
              <a:solidFill>
                <a:schemeClr val="accent1">
                  <a:lumMod val="75000"/>
                </a:schemeClr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Arial Unicode MS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3055E589-50D6-4B4A-A1D5-0DDD89E289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2456974"/>
              </p:ext>
            </p:extLst>
          </p:nvPr>
        </p:nvGraphicFramePr>
        <p:xfrm>
          <a:off x="648177" y="2272280"/>
          <a:ext cx="6358570" cy="7645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7645192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8" name="직사각형 17">
            <a:extLst>
              <a:ext uri="{FF2B5EF4-FFF2-40B4-BE49-F238E27FC236}">
                <a16:creationId xmlns:a16="http://schemas.microsoft.com/office/drawing/2014/main" id="{4DC1AA54-FCBB-4CC5-94E8-4D5C1DB59FBA}"/>
              </a:ext>
            </a:extLst>
          </p:cNvPr>
          <p:cNvSpPr/>
          <p:nvPr/>
        </p:nvSpPr>
        <p:spPr>
          <a:xfrm>
            <a:off x="552927" y="1542930"/>
            <a:ext cx="6453820" cy="595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1)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통계현황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통계현황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상태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개별 학교의 </a:t>
            </a:r>
            <a:r>
              <a:rPr lang="en-US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AP </a:t>
            </a:r>
            <a:r>
              <a:rPr lang="ko-KR" altLang="en-US" sz="1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상태별</a:t>
            </a:r>
            <a:r>
              <a:rPr lang="ko-KR" alt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 수량에 대한 통계를 조회할 수 있습니다</a:t>
            </a:r>
            <a:r>
              <a:rPr lang="en-US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ko-KR" altLang="ko-KR" sz="1100" dirty="0"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DC949CE-4A8F-4DC8-ABBA-B6AD18BEC145}"/>
              </a:ext>
            </a:extLst>
          </p:cNvPr>
          <p:cNvSpPr/>
          <p:nvPr/>
        </p:nvSpPr>
        <p:spPr>
          <a:xfrm>
            <a:off x="797455" y="6145890"/>
            <a:ext cx="6005614" cy="2381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통계 정보를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일간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주간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월간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사용자 정의 기간에 대한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상태별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통계를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학교별 전체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수량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상태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(On/Off)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별 수량에 대한 통계를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상단의 리스트를 더블 클릭하여 조회 기간 동안의 통계 추이 그래프를 화면 하단에서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버튼을 클릭하여 조회 데이터를 엑셀로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D228A42E-AA43-4E16-B6C7-DABA1590CB5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77030" y="2385112"/>
            <a:ext cx="6046464" cy="3647946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22" name="그룹 21">
            <a:extLst>
              <a:ext uri="{FF2B5EF4-FFF2-40B4-BE49-F238E27FC236}">
                <a16:creationId xmlns:a16="http://schemas.microsoft.com/office/drawing/2014/main" id="{A2FAA86D-9D1B-416D-98AA-ED0585060618}"/>
              </a:ext>
            </a:extLst>
          </p:cNvPr>
          <p:cNvGrpSpPr/>
          <p:nvPr/>
        </p:nvGrpSpPr>
        <p:grpSpPr>
          <a:xfrm>
            <a:off x="805503" y="6188590"/>
            <a:ext cx="263214" cy="276999"/>
            <a:chOff x="2588332" y="793984"/>
            <a:chExt cx="263214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A3E206E4-24EA-42A4-8DBA-0783AC8E782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F63D17D-E998-49E7-8885-E8684969D7F3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5AA7367E-D073-406C-8382-0F5557E79C2B}"/>
              </a:ext>
            </a:extLst>
          </p:cNvPr>
          <p:cNvGrpSpPr/>
          <p:nvPr/>
        </p:nvGrpSpPr>
        <p:grpSpPr>
          <a:xfrm>
            <a:off x="805503" y="7590330"/>
            <a:ext cx="263214" cy="276999"/>
            <a:chOff x="2588332" y="793984"/>
            <a:chExt cx="263214" cy="276999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AA63F9BA-1414-420B-8267-7ADD89C1E0BD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60CFD9B-A983-415D-A2AA-422500500292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A21FD797-2396-4718-B24C-737D165FC517}"/>
              </a:ext>
            </a:extLst>
          </p:cNvPr>
          <p:cNvGrpSpPr/>
          <p:nvPr/>
        </p:nvGrpSpPr>
        <p:grpSpPr>
          <a:xfrm>
            <a:off x="805503" y="8230209"/>
            <a:ext cx="263214" cy="276999"/>
            <a:chOff x="2588332" y="793984"/>
            <a:chExt cx="263214" cy="276999"/>
          </a:xfrm>
        </p:grpSpPr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929F9BFE-1EE1-442B-A9FC-4F95FDCEC16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3A3F695-D034-4746-9912-561B6A12A4E4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74686807-D0C6-4240-9373-8389AB8381C1}"/>
              </a:ext>
            </a:extLst>
          </p:cNvPr>
          <p:cNvGrpSpPr/>
          <p:nvPr/>
        </p:nvGrpSpPr>
        <p:grpSpPr>
          <a:xfrm>
            <a:off x="805503" y="6869380"/>
            <a:ext cx="263214" cy="276999"/>
            <a:chOff x="2588332" y="793984"/>
            <a:chExt cx="263214" cy="276999"/>
          </a:xfrm>
        </p:grpSpPr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8862439F-D94D-4234-AED8-919E684E185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FB09543-12B3-4CE5-BEA8-0FF41CB43A89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EAB317BC-FA97-40FA-9739-4905A0904E1F}"/>
              </a:ext>
            </a:extLst>
          </p:cNvPr>
          <p:cNvGrpSpPr/>
          <p:nvPr/>
        </p:nvGrpSpPr>
        <p:grpSpPr>
          <a:xfrm>
            <a:off x="805503" y="7229855"/>
            <a:ext cx="263214" cy="276999"/>
            <a:chOff x="2588332" y="793984"/>
            <a:chExt cx="263214" cy="276999"/>
          </a:xfrm>
        </p:grpSpPr>
        <p:sp>
          <p:nvSpPr>
            <p:cNvPr id="41" name="타원 40">
              <a:extLst>
                <a:ext uri="{FF2B5EF4-FFF2-40B4-BE49-F238E27FC236}">
                  <a16:creationId xmlns:a16="http://schemas.microsoft.com/office/drawing/2014/main" id="{B529E97E-C614-4304-9247-E2892E1152FC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B456463-52FB-4F4E-853C-CC7DDCFD5BD0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9728BE56-AD50-42A0-8317-07E9278D944C}"/>
              </a:ext>
            </a:extLst>
          </p:cNvPr>
          <p:cNvGrpSpPr/>
          <p:nvPr/>
        </p:nvGrpSpPr>
        <p:grpSpPr>
          <a:xfrm>
            <a:off x="1355836" y="4461390"/>
            <a:ext cx="263214" cy="276999"/>
            <a:chOff x="2588332" y="793984"/>
            <a:chExt cx="263214" cy="276999"/>
          </a:xfrm>
        </p:grpSpPr>
        <p:sp>
          <p:nvSpPr>
            <p:cNvPr id="44" name="타원 43">
              <a:extLst>
                <a:ext uri="{FF2B5EF4-FFF2-40B4-BE49-F238E27FC236}">
                  <a16:creationId xmlns:a16="http://schemas.microsoft.com/office/drawing/2014/main" id="{E5783A23-BFBB-47BC-B3D9-0240892BFAF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164C91E-CCBB-47A6-A7E0-41E70DA94323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9E1F2FD8-85F4-47D5-A06F-822E7F740405}"/>
              </a:ext>
            </a:extLst>
          </p:cNvPr>
          <p:cNvGrpSpPr/>
          <p:nvPr/>
        </p:nvGrpSpPr>
        <p:grpSpPr>
          <a:xfrm>
            <a:off x="3218503" y="2692676"/>
            <a:ext cx="263214" cy="276999"/>
            <a:chOff x="2588332" y="793984"/>
            <a:chExt cx="263214" cy="276999"/>
          </a:xfrm>
        </p:grpSpPr>
        <p:sp>
          <p:nvSpPr>
            <p:cNvPr id="47" name="타원 46">
              <a:extLst>
                <a:ext uri="{FF2B5EF4-FFF2-40B4-BE49-F238E27FC236}">
                  <a16:creationId xmlns:a16="http://schemas.microsoft.com/office/drawing/2014/main" id="{6742644C-5FC4-4936-B97D-E8940119856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44D9F4C-E3E9-49CB-AF2A-35A273A8F4F2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21C8B8AC-F644-41E2-8ACD-1A38B324A04E}"/>
              </a:ext>
            </a:extLst>
          </p:cNvPr>
          <p:cNvGrpSpPr/>
          <p:nvPr/>
        </p:nvGrpSpPr>
        <p:grpSpPr>
          <a:xfrm>
            <a:off x="6325770" y="2812355"/>
            <a:ext cx="263214" cy="276999"/>
            <a:chOff x="2588332" y="793984"/>
            <a:chExt cx="263214" cy="276999"/>
          </a:xfrm>
        </p:grpSpPr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5CBB3AEE-2E9E-4E17-9C41-23D3706A5B2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1BE0DB3-5C3A-44E3-8AEF-0FCD003AB27E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067A60E2-F9F2-4380-AC16-AE8FEBCF9F95}"/>
              </a:ext>
            </a:extLst>
          </p:cNvPr>
          <p:cNvGrpSpPr/>
          <p:nvPr/>
        </p:nvGrpSpPr>
        <p:grpSpPr>
          <a:xfrm>
            <a:off x="4784837" y="3131168"/>
            <a:ext cx="263214" cy="276999"/>
            <a:chOff x="2588332" y="793984"/>
            <a:chExt cx="263214" cy="276999"/>
          </a:xfrm>
        </p:grpSpPr>
        <p:sp>
          <p:nvSpPr>
            <p:cNvPr id="56" name="타원 55">
              <a:extLst>
                <a:ext uri="{FF2B5EF4-FFF2-40B4-BE49-F238E27FC236}">
                  <a16:creationId xmlns:a16="http://schemas.microsoft.com/office/drawing/2014/main" id="{C21E470F-26AD-4AE2-AEDD-BA45833A19F9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4B6AA94-196C-4BD7-B050-9D82F4F6829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EAF0A781-90B4-47DD-A29D-67AC2942C4DE}"/>
              </a:ext>
            </a:extLst>
          </p:cNvPr>
          <p:cNvGrpSpPr/>
          <p:nvPr/>
        </p:nvGrpSpPr>
        <p:grpSpPr>
          <a:xfrm>
            <a:off x="6561620" y="2812355"/>
            <a:ext cx="263214" cy="276999"/>
            <a:chOff x="2588332" y="793984"/>
            <a:chExt cx="263214" cy="276999"/>
          </a:xfrm>
        </p:grpSpPr>
        <p:sp>
          <p:nvSpPr>
            <p:cNvPr id="59" name="타원 58">
              <a:extLst>
                <a:ext uri="{FF2B5EF4-FFF2-40B4-BE49-F238E27FC236}">
                  <a16:creationId xmlns:a16="http://schemas.microsoft.com/office/drawing/2014/main" id="{99197E5C-4C39-4A3C-9636-E5496F5D9F33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77E66B8-D429-4AEF-90BD-D1464723BAB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26826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458630"/>
              </p:ext>
            </p:extLst>
          </p:nvPr>
        </p:nvGraphicFramePr>
        <p:xfrm>
          <a:off x="606107" y="1482398"/>
          <a:ext cx="6358570" cy="8449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449001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2)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통계현황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통계현황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단말상태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개별 학교의 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AP 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접속 단말 </a:t>
            </a:r>
            <a:r>
              <a:rPr lang="ko-KR" altLang="en-US" sz="1100" kern="100" dirty="0" err="1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상태별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 수량에 대한 통계를 조회할 수 있습니다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723350" y="5472298"/>
            <a:ext cx="6108772" cy="2668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접속 단말 통계 정보를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일간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주간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월간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사용자 정의 기간에 대한 접속 단말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상태별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통계를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학교별 전체 등록 단말 수량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접속 단말 수량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단말 상태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(Run/Sleep/Idle)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별 수량에 대한 통계를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상단의 리스트를 더블 클릭하여 조회 기간 동안의 통계 추이 그래프를 화면 하단에서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버튼을 클릭하여 조회 데이터를 엑셀로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541B1DF-62C0-4616-9B18-A4436E7CECB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23349" y="1494548"/>
            <a:ext cx="6108772" cy="385135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F58C42B6-3547-484F-BD82-BFA13496537A}"/>
              </a:ext>
            </a:extLst>
          </p:cNvPr>
          <p:cNvGrpSpPr/>
          <p:nvPr/>
        </p:nvGrpSpPr>
        <p:grpSpPr>
          <a:xfrm>
            <a:off x="723349" y="5515991"/>
            <a:ext cx="263214" cy="276999"/>
            <a:chOff x="2588332" y="793984"/>
            <a:chExt cx="263214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CAE51DFA-CC06-4D74-82D7-B6637FA03D1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7906CB7-8D37-4F8D-9056-15E85578AA63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BCDFD5BD-E12B-4006-A3AF-BBC10BAFDBF5}"/>
              </a:ext>
            </a:extLst>
          </p:cNvPr>
          <p:cNvGrpSpPr/>
          <p:nvPr/>
        </p:nvGrpSpPr>
        <p:grpSpPr>
          <a:xfrm>
            <a:off x="723349" y="7205595"/>
            <a:ext cx="263214" cy="276999"/>
            <a:chOff x="2588332" y="793984"/>
            <a:chExt cx="263214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F211CEAE-B68B-4CBD-AEFC-C0687515FF9A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2D8474-EF7F-4FD8-8A88-A215D5330DD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55E526E8-FC43-4DFF-A36C-BB12A872EC88}"/>
              </a:ext>
            </a:extLst>
          </p:cNvPr>
          <p:cNvGrpSpPr/>
          <p:nvPr/>
        </p:nvGrpSpPr>
        <p:grpSpPr>
          <a:xfrm>
            <a:off x="723349" y="7845474"/>
            <a:ext cx="263214" cy="276999"/>
            <a:chOff x="2588332" y="793984"/>
            <a:chExt cx="263214" cy="276999"/>
          </a:xfrm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B8C4E661-4758-4847-A35E-4480EB2055AA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8C810CB-BB7E-4E0A-9E1B-42E1AB97BF6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C3371651-02A2-4D0C-A66E-9769E7153AEE}"/>
              </a:ext>
            </a:extLst>
          </p:cNvPr>
          <p:cNvGrpSpPr/>
          <p:nvPr/>
        </p:nvGrpSpPr>
        <p:grpSpPr>
          <a:xfrm>
            <a:off x="723349" y="6196781"/>
            <a:ext cx="263214" cy="276999"/>
            <a:chOff x="2588332" y="793984"/>
            <a:chExt cx="263214" cy="276999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EA8B2064-2439-4E84-B08E-59FFA766A37D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C38625D-2B3C-440B-8237-E451287FAD9D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08A14CB8-EFAF-417C-AAF5-122240C93D76}"/>
              </a:ext>
            </a:extLst>
          </p:cNvPr>
          <p:cNvGrpSpPr/>
          <p:nvPr/>
        </p:nvGrpSpPr>
        <p:grpSpPr>
          <a:xfrm>
            <a:off x="723349" y="6557256"/>
            <a:ext cx="263214" cy="276999"/>
            <a:chOff x="2588332" y="793984"/>
            <a:chExt cx="263214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BBC6811B-B278-4E29-A3C5-5858D3501B72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10F8A29-798C-439A-897A-255BB61B98E8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9E6DFC1D-9B9E-4DEC-B99D-046755290F92}"/>
              </a:ext>
            </a:extLst>
          </p:cNvPr>
          <p:cNvGrpSpPr/>
          <p:nvPr/>
        </p:nvGrpSpPr>
        <p:grpSpPr>
          <a:xfrm>
            <a:off x="1273682" y="2177282"/>
            <a:ext cx="263214" cy="276999"/>
            <a:chOff x="2588332" y="793984"/>
            <a:chExt cx="263214" cy="276999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D77690E0-F071-402C-A7E2-778EFE3CEB1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2EF92B9-0D70-41F5-8BD4-47D7BB84D12D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18A8958D-395E-4074-BD78-00965DF48D37}"/>
              </a:ext>
            </a:extLst>
          </p:cNvPr>
          <p:cNvGrpSpPr/>
          <p:nvPr/>
        </p:nvGrpSpPr>
        <p:grpSpPr>
          <a:xfrm>
            <a:off x="2992416" y="1726381"/>
            <a:ext cx="263214" cy="276999"/>
            <a:chOff x="2588332" y="793984"/>
            <a:chExt cx="263214" cy="276999"/>
          </a:xfrm>
        </p:grpSpPr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BDEC05E9-7033-4C04-A4D7-2060A3C7CD5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57AE8A7-2AAF-48A6-A946-0D82523EBB4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7FA1DA04-4449-4CBE-BC79-7F6634273A2D}"/>
              </a:ext>
            </a:extLst>
          </p:cNvPr>
          <p:cNvGrpSpPr/>
          <p:nvPr/>
        </p:nvGrpSpPr>
        <p:grpSpPr>
          <a:xfrm>
            <a:off x="6285993" y="1923744"/>
            <a:ext cx="263214" cy="276999"/>
            <a:chOff x="2588332" y="793984"/>
            <a:chExt cx="263214" cy="276999"/>
          </a:xfrm>
        </p:grpSpPr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C1A00DDD-4CE9-4750-A528-054868AAA8B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28289AC-37D0-4103-A674-265DB6C8429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09DB4405-F9D3-467D-8944-90B96F021673}"/>
              </a:ext>
            </a:extLst>
          </p:cNvPr>
          <p:cNvGrpSpPr/>
          <p:nvPr/>
        </p:nvGrpSpPr>
        <p:grpSpPr>
          <a:xfrm>
            <a:off x="4821216" y="2152244"/>
            <a:ext cx="263214" cy="276999"/>
            <a:chOff x="2588332" y="793984"/>
            <a:chExt cx="263214" cy="276999"/>
          </a:xfrm>
        </p:grpSpPr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20101487-68C9-4740-91C9-4EF738CFACF9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8478DC8-BCC8-4E82-8DB2-8F3E616FB449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84A2BDE6-6417-4AE8-A398-E7616C56D774}"/>
              </a:ext>
            </a:extLst>
          </p:cNvPr>
          <p:cNvGrpSpPr/>
          <p:nvPr/>
        </p:nvGrpSpPr>
        <p:grpSpPr>
          <a:xfrm>
            <a:off x="6531306" y="1935894"/>
            <a:ext cx="263214" cy="276999"/>
            <a:chOff x="2588332" y="793984"/>
            <a:chExt cx="263214" cy="276999"/>
          </a:xfrm>
        </p:grpSpPr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C03640FB-F749-4A18-B835-2725842D5BAC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C05D855-F780-4DB7-B328-28751B12926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07972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152645"/>
              </p:ext>
            </p:extLst>
          </p:nvPr>
        </p:nvGraphicFramePr>
        <p:xfrm>
          <a:off x="606107" y="1482399"/>
          <a:ext cx="6358570" cy="8457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457468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3)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통계현황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통계현황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2.4G/5G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단말수량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개별 학교의 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2.4G/5G AP 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접속 단말 수량에 대한 통계를 조회할 수 있습니다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731976" y="5472298"/>
            <a:ext cx="6100146" cy="2668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접속 단말 통계 정보를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일간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주간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월간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사용자 정의 기간에 대한 접속 단말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상태별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통계를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학교별 전체 단말 수량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2.4G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접속 단말 수량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5G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접속 단말 수량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합계 수량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사용률에 대한 통계를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상단의 리스트를 더블 클릭하여 조회 기간 동안의 통계 추이 그래프를 화면 하단에서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버튼을 클릭하여 조회 데이터를 엑셀로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3AA982F-947B-4FF8-9113-4D238753F0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31975" y="1627898"/>
            <a:ext cx="6100146" cy="371800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E9AA3B0B-C9CD-44E8-9D85-864ADFC149B1}"/>
              </a:ext>
            </a:extLst>
          </p:cNvPr>
          <p:cNvGrpSpPr/>
          <p:nvPr/>
        </p:nvGrpSpPr>
        <p:grpSpPr>
          <a:xfrm>
            <a:off x="723349" y="5515991"/>
            <a:ext cx="263214" cy="276999"/>
            <a:chOff x="2588332" y="793984"/>
            <a:chExt cx="263214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8825477D-AA46-48BD-8D26-B4ED29E1EAF3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BD3EF7B-CB6E-4272-9F66-66675B352A39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C2C099F-D9C9-4B27-968D-D88E41EBF475}"/>
              </a:ext>
            </a:extLst>
          </p:cNvPr>
          <p:cNvGrpSpPr/>
          <p:nvPr/>
        </p:nvGrpSpPr>
        <p:grpSpPr>
          <a:xfrm>
            <a:off x="723349" y="7205595"/>
            <a:ext cx="263214" cy="276999"/>
            <a:chOff x="2588332" y="793984"/>
            <a:chExt cx="263214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9BA51D6F-250E-4977-AE13-575B8FBFC0D2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B221190-3AC5-4D3A-BFF9-49E09078DB50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D27B49EE-ACE4-416D-A3BC-958A8F030932}"/>
              </a:ext>
            </a:extLst>
          </p:cNvPr>
          <p:cNvGrpSpPr/>
          <p:nvPr/>
        </p:nvGrpSpPr>
        <p:grpSpPr>
          <a:xfrm>
            <a:off x="723349" y="7845474"/>
            <a:ext cx="263214" cy="276999"/>
            <a:chOff x="2588332" y="793984"/>
            <a:chExt cx="263214" cy="276999"/>
          </a:xfrm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67164AFD-F753-40CC-A87F-25F5A585E542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23AAD54-1D83-4D0A-9799-4EF3A526621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DD42DDC2-9F9B-4CF3-90E1-5796AC8870F0}"/>
              </a:ext>
            </a:extLst>
          </p:cNvPr>
          <p:cNvGrpSpPr/>
          <p:nvPr/>
        </p:nvGrpSpPr>
        <p:grpSpPr>
          <a:xfrm>
            <a:off x="723349" y="6196781"/>
            <a:ext cx="263214" cy="276999"/>
            <a:chOff x="2588332" y="793984"/>
            <a:chExt cx="263214" cy="276999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99B3AFA6-F075-45BB-A42C-B19B1C5B807E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3DC311D-5146-42E0-A5AD-BA71EE7746C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86268D1F-6073-4009-9A7E-BE58930153C7}"/>
              </a:ext>
            </a:extLst>
          </p:cNvPr>
          <p:cNvGrpSpPr/>
          <p:nvPr/>
        </p:nvGrpSpPr>
        <p:grpSpPr>
          <a:xfrm>
            <a:off x="723349" y="6557256"/>
            <a:ext cx="263214" cy="276999"/>
            <a:chOff x="2588332" y="793984"/>
            <a:chExt cx="263214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BE544700-3C82-4817-A296-7FE87EBB631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F525884-A2DB-4ADA-8E2E-5B69BCDA4C40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9CF2FBFD-4028-4F09-8C76-69A0CB49370B}"/>
              </a:ext>
            </a:extLst>
          </p:cNvPr>
          <p:cNvGrpSpPr/>
          <p:nvPr/>
        </p:nvGrpSpPr>
        <p:grpSpPr>
          <a:xfrm>
            <a:off x="1282149" y="2550707"/>
            <a:ext cx="263214" cy="276999"/>
            <a:chOff x="2588332" y="793984"/>
            <a:chExt cx="263214" cy="276999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7799C63F-EAAC-4D75-B7E2-8AEEF61F74AF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88623D8-F35C-42FB-AE15-1127CC4F9AF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08704839-85E0-460C-9831-4A660D1F4D02}"/>
              </a:ext>
            </a:extLst>
          </p:cNvPr>
          <p:cNvGrpSpPr/>
          <p:nvPr/>
        </p:nvGrpSpPr>
        <p:grpSpPr>
          <a:xfrm>
            <a:off x="3221016" y="1904517"/>
            <a:ext cx="263214" cy="276999"/>
            <a:chOff x="2588332" y="793984"/>
            <a:chExt cx="263214" cy="276999"/>
          </a:xfrm>
        </p:grpSpPr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20F70EF9-8465-4BDF-89B8-6D94A73A5F5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84AF216-76E7-4ED6-98FA-E64E1F424DA7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98F3CF6B-2DEA-49C1-A69F-8AC717C0A6D0}"/>
              </a:ext>
            </a:extLst>
          </p:cNvPr>
          <p:cNvGrpSpPr/>
          <p:nvPr/>
        </p:nvGrpSpPr>
        <p:grpSpPr>
          <a:xfrm>
            <a:off x="6353682" y="2043016"/>
            <a:ext cx="263214" cy="276999"/>
            <a:chOff x="2588332" y="793984"/>
            <a:chExt cx="263214" cy="276999"/>
          </a:xfrm>
        </p:grpSpPr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3338DFA1-1565-497C-8C53-AB598F2DA17E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E180CA5-5382-4910-A279-9E69BF8B371D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EE4482E1-AC7A-43E1-A55C-93E4C3E52CB2}"/>
              </a:ext>
            </a:extLst>
          </p:cNvPr>
          <p:cNvGrpSpPr/>
          <p:nvPr/>
        </p:nvGrpSpPr>
        <p:grpSpPr>
          <a:xfrm>
            <a:off x="4270882" y="2404752"/>
            <a:ext cx="263214" cy="276999"/>
            <a:chOff x="2588332" y="793984"/>
            <a:chExt cx="263214" cy="276999"/>
          </a:xfrm>
        </p:grpSpPr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94794673-F246-4327-B85A-8C7072CF10F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26A5BD9-0F0B-4984-9CD8-3E3AFBC05574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26E8D4D8-0456-4903-A2D5-D67EC71CFE7D}"/>
              </a:ext>
            </a:extLst>
          </p:cNvPr>
          <p:cNvGrpSpPr/>
          <p:nvPr/>
        </p:nvGrpSpPr>
        <p:grpSpPr>
          <a:xfrm>
            <a:off x="6575112" y="2043016"/>
            <a:ext cx="263214" cy="276999"/>
            <a:chOff x="2588332" y="793984"/>
            <a:chExt cx="263214" cy="276999"/>
          </a:xfrm>
        </p:grpSpPr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543A13FD-8DE6-4070-8619-E1D1D62F8A9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D632107-2936-469E-8A31-F986A120B467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69209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2365124"/>
              </p:ext>
            </p:extLst>
          </p:nvPr>
        </p:nvGraphicFramePr>
        <p:xfrm>
          <a:off x="606107" y="1482399"/>
          <a:ext cx="6358570" cy="8457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457468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4)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통계현황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통계현황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무선인증 단말현황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개별 학교의 인가 단말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/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비인가 단말에 대한 무선 인증 통계를 조회할 수 있습니다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706096" y="5472298"/>
            <a:ext cx="6134651" cy="2668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무선 인증 통계 정보를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일간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주간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월간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사용자 정의 기간에 대한 무선 인증 통계를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학교별 전체 인증 건수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인가 단말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/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비인가 단말에 대한 인증 성공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/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실패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/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합계 건수 통계를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상단의 리스트를 더블 클릭하여 조회 기간 동안의 통계 추이 그래프를 화면 하단에서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버튼을 클릭하여 조회 데이터를 엑셀로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3428242-06A5-41C7-BEF4-634945F6FB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06096" y="1601310"/>
            <a:ext cx="6134651" cy="374459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AD08A42C-4B74-47F6-85AF-933A93F62464}"/>
              </a:ext>
            </a:extLst>
          </p:cNvPr>
          <p:cNvGrpSpPr/>
          <p:nvPr/>
        </p:nvGrpSpPr>
        <p:grpSpPr>
          <a:xfrm>
            <a:off x="723349" y="5515991"/>
            <a:ext cx="263214" cy="276999"/>
            <a:chOff x="2588332" y="793984"/>
            <a:chExt cx="263214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6769BD20-C9BD-4A5D-A30C-A387C90AF0A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F520FF-CE14-4B57-AC01-5D1FA7FCE97B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9F43BDA-204B-4E8F-B8C9-ED793979CCCB}"/>
              </a:ext>
            </a:extLst>
          </p:cNvPr>
          <p:cNvGrpSpPr/>
          <p:nvPr/>
        </p:nvGrpSpPr>
        <p:grpSpPr>
          <a:xfrm>
            <a:off x="723349" y="7205595"/>
            <a:ext cx="263214" cy="276999"/>
            <a:chOff x="2588332" y="793984"/>
            <a:chExt cx="263214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EFE58EFF-EB58-4EB5-9A3B-318F14B1B03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6BB23C6-34F6-4BB1-9B7F-E98168F4429B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8976208D-C450-4B79-A5DF-41AF48059C5B}"/>
              </a:ext>
            </a:extLst>
          </p:cNvPr>
          <p:cNvGrpSpPr/>
          <p:nvPr/>
        </p:nvGrpSpPr>
        <p:grpSpPr>
          <a:xfrm>
            <a:off x="723349" y="7845474"/>
            <a:ext cx="263214" cy="276999"/>
            <a:chOff x="2588332" y="793984"/>
            <a:chExt cx="263214" cy="276999"/>
          </a:xfrm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EC905A94-6941-4610-8869-4C86F62FE70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589B78F-A4D4-401F-9BD2-67270242305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354A31E5-7E2B-4F70-A764-E3F221EFCA13}"/>
              </a:ext>
            </a:extLst>
          </p:cNvPr>
          <p:cNvGrpSpPr/>
          <p:nvPr/>
        </p:nvGrpSpPr>
        <p:grpSpPr>
          <a:xfrm>
            <a:off x="723349" y="6196781"/>
            <a:ext cx="263214" cy="276999"/>
            <a:chOff x="2588332" y="793984"/>
            <a:chExt cx="263214" cy="276999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AE06A11A-191B-4F31-88A0-D8443921F069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E41E467-DD86-4D44-9FAA-F7A065357BC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AE7E26C0-4F7B-470A-9B59-8A46F8110F2D}"/>
              </a:ext>
            </a:extLst>
          </p:cNvPr>
          <p:cNvGrpSpPr/>
          <p:nvPr/>
        </p:nvGrpSpPr>
        <p:grpSpPr>
          <a:xfrm>
            <a:off x="723349" y="6557256"/>
            <a:ext cx="263214" cy="276999"/>
            <a:chOff x="2588332" y="793984"/>
            <a:chExt cx="263214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3B15B5BF-3C63-420F-8832-051EEF27264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58B4660-D091-4A0E-B4FE-8C6CC1CAE3D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B1EFBCD5-1330-4036-8924-5DF2D2734505}"/>
              </a:ext>
            </a:extLst>
          </p:cNvPr>
          <p:cNvGrpSpPr/>
          <p:nvPr/>
        </p:nvGrpSpPr>
        <p:grpSpPr>
          <a:xfrm>
            <a:off x="1239815" y="2273708"/>
            <a:ext cx="263214" cy="276999"/>
            <a:chOff x="2588332" y="793984"/>
            <a:chExt cx="263214" cy="276999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306F47B6-F381-4105-A1D1-6D7574B72DD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1E25721-B7D1-400B-BC0A-D98657A3702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74E4AF62-E221-46F4-8171-D13AEC2AA4E4}"/>
              </a:ext>
            </a:extLst>
          </p:cNvPr>
          <p:cNvGrpSpPr/>
          <p:nvPr/>
        </p:nvGrpSpPr>
        <p:grpSpPr>
          <a:xfrm>
            <a:off x="3773421" y="1869293"/>
            <a:ext cx="263214" cy="276999"/>
            <a:chOff x="2588332" y="793984"/>
            <a:chExt cx="263214" cy="276999"/>
          </a:xfrm>
        </p:grpSpPr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1D839C45-685F-43AE-A56E-1B2A86AEC1D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FF91441-111B-4EC5-BBE2-7D2B8B829946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7BAE198F-9AEF-4FEE-88D3-8A28A4AF5559}"/>
              </a:ext>
            </a:extLst>
          </p:cNvPr>
          <p:cNvGrpSpPr/>
          <p:nvPr/>
        </p:nvGrpSpPr>
        <p:grpSpPr>
          <a:xfrm>
            <a:off x="6353682" y="1983747"/>
            <a:ext cx="263214" cy="276999"/>
            <a:chOff x="2588332" y="793984"/>
            <a:chExt cx="263214" cy="276999"/>
          </a:xfrm>
        </p:grpSpPr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1642BF89-95E6-49CD-9A8C-846F0165A53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6175924-27E5-4B90-BE2D-0CA801D6567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189735AA-90C2-491E-946C-41819A2E5902}"/>
              </a:ext>
            </a:extLst>
          </p:cNvPr>
          <p:cNvGrpSpPr/>
          <p:nvPr/>
        </p:nvGrpSpPr>
        <p:grpSpPr>
          <a:xfrm>
            <a:off x="4270882" y="2345483"/>
            <a:ext cx="263214" cy="276999"/>
            <a:chOff x="2588332" y="793984"/>
            <a:chExt cx="263214" cy="276999"/>
          </a:xfrm>
        </p:grpSpPr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AA6BF95E-2A2F-4AF9-8886-FD39B8AC6582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09E457A-2B73-4F1F-9890-7CD48914F8E8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43F0E167-7A42-4C7C-867B-B5087D1691A3}"/>
              </a:ext>
            </a:extLst>
          </p:cNvPr>
          <p:cNvGrpSpPr/>
          <p:nvPr/>
        </p:nvGrpSpPr>
        <p:grpSpPr>
          <a:xfrm>
            <a:off x="6575112" y="1983747"/>
            <a:ext cx="263214" cy="276999"/>
            <a:chOff x="2588332" y="793984"/>
            <a:chExt cx="263214" cy="276999"/>
          </a:xfrm>
        </p:grpSpPr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9821E075-7DFD-4AC3-973D-8BE0FB525EA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4465839-3688-4FF4-BC9F-7DF29B2400F8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29826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738863"/>
              </p:ext>
            </p:extLst>
          </p:nvPr>
        </p:nvGraphicFramePr>
        <p:xfrm>
          <a:off x="606107" y="1482398"/>
          <a:ext cx="6358570" cy="8449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449001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5)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통계현황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통계현황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OS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별 단말사용현황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개별 학교의 인가 단말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/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비인가 단말에 대한 무선 인증 통계를 조회할 수 있습니다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697469" y="5472298"/>
            <a:ext cx="6108773" cy="3033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OS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별 접속 통계 정보를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일간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주간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월간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사용자 정의 기간에 대한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OS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별 접속 통계를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학교별 전체 총 단말 수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Windows/Android/iOS/Chrome OS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별 단말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접속수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총사용률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통계를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상단의 리스트를 더블 클릭하여 조회 기간 동안의 통계 추이 그래프를 화면 하단에서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버튼을 클릭하여 조회 데이터를 엑셀로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altLang="ko-KR" sz="1100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C2F3E27B-5E77-4CA3-881E-142F612BB94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97469" y="1615834"/>
            <a:ext cx="6108773" cy="37947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2A958F53-9B57-4B0D-85F3-C0A1D3B37771}"/>
              </a:ext>
            </a:extLst>
          </p:cNvPr>
          <p:cNvGrpSpPr/>
          <p:nvPr/>
        </p:nvGrpSpPr>
        <p:grpSpPr>
          <a:xfrm>
            <a:off x="723349" y="5515991"/>
            <a:ext cx="263214" cy="276999"/>
            <a:chOff x="2588332" y="793984"/>
            <a:chExt cx="263214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4B54C759-0CC8-49E5-9031-7B0222EAA1A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425A2DB-4A21-4DDA-B590-604447E37D6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4B0403F-4BB4-4A1E-A3C7-9052EEF28819}"/>
              </a:ext>
            </a:extLst>
          </p:cNvPr>
          <p:cNvGrpSpPr/>
          <p:nvPr/>
        </p:nvGrpSpPr>
        <p:grpSpPr>
          <a:xfrm>
            <a:off x="723349" y="7205595"/>
            <a:ext cx="263214" cy="276999"/>
            <a:chOff x="2588332" y="793984"/>
            <a:chExt cx="263214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8BC39B18-151A-4606-A86D-5F8BD02E320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D2A7B83-5CE2-467F-80C5-FE08BE40F577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A53B9636-2CDA-4429-B78E-EEB660320E90}"/>
              </a:ext>
            </a:extLst>
          </p:cNvPr>
          <p:cNvGrpSpPr/>
          <p:nvPr/>
        </p:nvGrpSpPr>
        <p:grpSpPr>
          <a:xfrm>
            <a:off x="723349" y="7845474"/>
            <a:ext cx="263214" cy="276999"/>
            <a:chOff x="2588332" y="793984"/>
            <a:chExt cx="263214" cy="276999"/>
          </a:xfrm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18B8C0ED-65E0-452A-B50D-8C81FEDA120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5C048C-C34E-465E-A6DA-2F49EF61F3F6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9C623AE4-8735-4E23-B49D-50F230AEEFB3}"/>
              </a:ext>
            </a:extLst>
          </p:cNvPr>
          <p:cNvGrpSpPr/>
          <p:nvPr/>
        </p:nvGrpSpPr>
        <p:grpSpPr>
          <a:xfrm>
            <a:off x="723349" y="6196781"/>
            <a:ext cx="263214" cy="276999"/>
            <a:chOff x="2588332" y="793984"/>
            <a:chExt cx="263214" cy="276999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247DA5A8-A750-4BD1-BC5C-4D0294BDE18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2D63F7F-B43B-40D6-831B-A6C7E097C7B3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F9AFCCB-3841-4647-8FA5-05E8E80578D9}"/>
              </a:ext>
            </a:extLst>
          </p:cNvPr>
          <p:cNvGrpSpPr/>
          <p:nvPr/>
        </p:nvGrpSpPr>
        <p:grpSpPr>
          <a:xfrm>
            <a:off x="723349" y="6557256"/>
            <a:ext cx="263214" cy="276999"/>
            <a:chOff x="2588332" y="793984"/>
            <a:chExt cx="263214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D9E23AEC-4EC8-4569-A8DD-1B8FEFEDDE6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A1FEEBF-9904-45DD-871A-2A4D7806888D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A12E6EF1-489D-4F87-A1AF-69D9BDFA73A9}"/>
              </a:ext>
            </a:extLst>
          </p:cNvPr>
          <p:cNvGrpSpPr/>
          <p:nvPr/>
        </p:nvGrpSpPr>
        <p:grpSpPr>
          <a:xfrm>
            <a:off x="1273681" y="3679175"/>
            <a:ext cx="263214" cy="276999"/>
            <a:chOff x="2588332" y="793984"/>
            <a:chExt cx="263214" cy="276999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803ACF80-632D-4D41-A80B-CCD2083DCF8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854ACBE-4654-49A8-953A-9721B8B0FF24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FB9D197F-7570-4159-9C08-BBCD8C01F2D6}"/>
              </a:ext>
            </a:extLst>
          </p:cNvPr>
          <p:cNvGrpSpPr/>
          <p:nvPr/>
        </p:nvGrpSpPr>
        <p:grpSpPr>
          <a:xfrm>
            <a:off x="3145238" y="1935248"/>
            <a:ext cx="263214" cy="276999"/>
            <a:chOff x="2588332" y="793984"/>
            <a:chExt cx="263214" cy="276999"/>
          </a:xfrm>
        </p:grpSpPr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997B42FB-75CF-40A4-BCE8-40F70AB8472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64EDFFD-DBC3-4CF3-B215-095C8522E2F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662CC49F-9804-4343-9977-F04C5B9902B2}"/>
              </a:ext>
            </a:extLst>
          </p:cNvPr>
          <p:cNvGrpSpPr/>
          <p:nvPr/>
        </p:nvGrpSpPr>
        <p:grpSpPr>
          <a:xfrm>
            <a:off x="6363205" y="2073747"/>
            <a:ext cx="263214" cy="276999"/>
            <a:chOff x="2588332" y="793984"/>
            <a:chExt cx="263214" cy="276999"/>
          </a:xfrm>
        </p:grpSpPr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553FA6D1-641C-49B3-9DF4-4CAE5DE0F913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8C424B0-69BB-4A74-9DB9-C5A6F2EE566A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A15C6290-8DF5-4748-AF2F-303F70971680}"/>
              </a:ext>
            </a:extLst>
          </p:cNvPr>
          <p:cNvGrpSpPr/>
          <p:nvPr/>
        </p:nvGrpSpPr>
        <p:grpSpPr>
          <a:xfrm>
            <a:off x="3642699" y="2411438"/>
            <a:ext cx="263214" cy="276999"/>
            <a:chOff x="2588332" y="793984"/>
            <a:chExt cx="263214" cy="276999"/>
          </a:xfrm>
        </p:grpSpPr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D0F24322-B0E3-4361-B140-764B46CAD4DE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9AB2DF7-1848-49E3-A865-6E9EEED8775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4CC16FC8-1A81-423E-BCEA-75DB9B8533D2}"/>
              </a:ext>
            </a:extLst>
          </p:cNvPr>
          <p:cNvGrpSpPr/>
          <p:nvPr/>
        </p:nvGrpSpPr>
        <p:grpSpPr>
          <a:xfrm>
            <a:off x="6584635" y="2073747"/>
            <a:ext cx="263214" cy="276999"/>
            <a:chOff x="2588332" y="793984"/>
            <a:chExt cx="263214" cy="276999"/>
          </a:xfrm>
        </p:grpSpPr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E5FE3945-D119-45DB-AD4A-9A08BAEF135E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D86C090-628C-489D-8CD5-E86661257246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19519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871207"/>
              </p:ext>
            </p:extLst>
          </p:nvPr>
        </p:nvGraphicFramePr>
        <p:xfrm>
          <a:off x="606107" y="1482399"/>
          <a:ext cx="6358570" cy="8457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457468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6)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통계현황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통계현황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무선환경점수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개별 학교의 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TX, RX 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점수에 대한 통계를 조회할 수 있습니다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688843" y="5455364"/>
            <a:ext cx="6195036" cy="3110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TX,RX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점수 통계 정보를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일간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주간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월간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사용자 정의 기간에 대한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TX,RX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점수 통계를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2.4G, 5G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를 선택하여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TX,RX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점수 통계를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학교별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TX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점수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(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최대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최소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평균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), RX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점수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(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최대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최소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평균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)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통계를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상단의 리스트를 더블 클릭하여 조회 기간 동안의 통계 추이 그래프를 화면 하단에서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버튼을 클릭하여 조회 데이터를 엑셀로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altLang="ko-KR" sz="1100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EA3A480-919E-4A35-B4CE-30ACD1F131F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88843" y="1482398"/>
            <a:ext cx="6195036" cy="386350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B4C57531-4CF5-4726-BB6E-BBE845B49977}"/>
              </a:ext>
            </a:extLst>
          </p:cNvPr>
          <p:cNvGrpSpPr/>
          <p:nvPr/>
        </p:nvGrpSpPr>
        <p:grpSpPr>
          <a:xfrm>
            <a:off x="723349" y="5515991"/>
            <a:ext cx="263214" cy="276999"/>
            <a:chOff x="2588332" y="793984"/>
            <a:chExt cx="263214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E641B3E4-232B-4898-9C29-1436056F5EA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2CBAEAE-D939-4D10-8EEF-D235E3C235DE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1AB2A43-A088-418C-927A-782F6F3EC8BA}"/>
              </a:ext>
            </a:extLst>
          </p:cNvPr>
          <p:cNvGrpSpPr/>
          <p:nvPr/>
        </p:nvGrpSpPr>
        <p:grpSpPr>
          <a:xfrm>
            <a:off x="723349" y="6917434"/>
            <a:ext cx="263214" cy="276999"/>
            <a:chOff x="2588332" y="793984"/>
            <a:chExt cx="263214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3E901D58-3641-4726-BC97-9F11739365C2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C9E994E-1A13-4B62-944F-E680591AD253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730387E-1ACA-4C25-9120-631BD4498B9F}"/>
              </a:ext>
            </a:extLst>
          </p:cNvPr>
          <p:cNvGrpSpPr/>
          <p:nvPr/>
        </p:nvGrpSpPr>
        <p:grpSpPr>
          <a:xfrm>
            <a:off x="723349" y="7268282"/>
            <a:ext cx="263214" cy="276999"/>
            <a:chOff x="2588332" y="793984"/>
            <a:chExt cx="263214" cy="276999"/>
          </a:xfrm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97BD8582-8918-46F6-98A8-ABABDC0FA673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95E2C01-12A7-4CBA-BFA3-2AD437D5D062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4C7745CE-226A-42E5-AFE3-4A21B052AE14}"/>
              </a:ext>
            </a:extLst>
          </p:cNvPr>
          <p:cNvGrpSpPr/>
          <p:nvPr/>
        </p:nvGrpSpPr>
        <p:grpSpPr>
          <a:xfrm>
            <a:off x="723349" y="6196781"/>
            <a:ext cx="263214" cy="276999"/>
            <a:chOff x="2588332" y="793984"/>
            <a:chExt cx="263214" cy="276999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86636ABE-CA41-46EF-80E0-AF953F6824C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1E51325-62CF-456B-ABCC-153DD5D5768B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C90D8F05-E03D-4F78-B19D-5CDE811D4BAA}"/>
              </a:ext>
            </a:extLst>
          </p:cNvPr>
          <p:cNvGrpSpPr/>
          <p:nvPr/>
        </p:nvGrpSpPr>
        <p:grpSpPr>
          <a:xfrm>
            <a:off x="723349" y="6557256"/>
            <a:ext cx="263214" cy="276999"/>
            <a:chOff x="2588332" y="793984"/>
            <a:chExt cx="263214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DDF72051-95F2-42A7-8F47-A10E45E11923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19D28AB-D18A-46C2-A8DD-A8F93CFF9648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F98468A4-3A82-4AF6-833D-8344EA036591}"/>
              </a:ext>
            </a:extLst>
          </p:cNvPr>
          <p:cNvGrpSpPr/>
          <p:nvPr/>
        </p:nvGrpSpPr>
        <p:grpSpPr>
          <a:xfrm>
            <a:off x="697772" y="7911748"/>
            <a:ext cx="263214" cy="276999"/>
            <a:chOff x="2588332" y="793984"/>
            <a:chExt cx="263214" cy="276999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060A3FC4-25C3-4B69-8299-3FD562390A5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468F2C7-74F9-476B-BA8A-B051DCB31637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6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B1366942-2E59-46D4-9F2C-B181415D3B7C}"/>
              </a:ext>
            </a:extLst>
          </p:cNvPr>
          <p:cNvGrpSpPr/>
          <p:nvPr/>
        </p:nvGrpSpPr>
        <p:grpSpPr>
          <a:xfrm>
            <a:off x="1282148" y="4517375"/>
            <a:ext cx="263214" cy="276999"/>
            <a:chOff x="2588332" y="793984"/>
            <a:chExt cx="263214" cy="276999"/>
          </a:xfrm>
        </p:grpSpPr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DA3F3320-14D1-4D00-8A19-24FEAAF23BA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FA229F5-C9EF-459F-811F-ECBDA4B82C0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61152F0B-E791-4673-8282-AED0F80D9EFF}"/>
              </a:ext>
            </a:extLst>
          </p:cNvPr>
          <p:cNvGrpSpPr/>
          <p:nvPr/>
        </p:nvGrpSpPr>
        <p:grpSpPr>
          <a:xfrm>
            <a:off x="3748020" y="1793090"/>
            <a:ext cx="263214" cy="276999"/>
            <a:chOff x="2588332" y="793984"/>
            <a:chExt cx="263214" cy="276999"/>
          </a:xfrm>
        </p:grpSpPr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4CD1F08E-0E33-414C-B8E2-E99E915EE21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92BF1AF-3FFC-4752-8DBB-19787D87E4EB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6330527D-D659-4900-A9FD-E9714F57E202}"/>
              </a:ext>
            </a:extLst>
          </p:cNvPr>
          <p:cNvGrpSpPr/>
          <p:nvPr/>
        </p:nvGrpSpPr>
        <p:grpSpPr>
          <a:xfrm>
            <a:off x="6404484" y="1966813"/>
            <a:ext cx="263214" cy="276999"/>
            <a:chOff x="2588332" y="793984"/>
            <a:chExt cx="263214" cy="276999"/>
          </a:xfrm>
        </p:grpSpPr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BED9F265-21EC-4037-9B42-2DF4A1D0D2D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5458838-4441-4356-8C8F-913E7DEE9E9D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F77CAC8-D1E2-4419-84EB-25D0BCA8502A}"/>
              </a:ext>
            </a:extLst>
          </p:cNvPr>
          <p:cNvGrpSpPr/>
          <p:nvPr/>
        </p:nvGrpSpPr>
        <p:grpSpPr>
          <a:xfrm>
            <a:off x="4245481" y="2269280"/>
            <a:ext cx="263214" cy="276999"/>
            <a:chOff x="2588332" y="793984"/>
            <a:chExt cx="263214" cy="276999"/>
          </a:xfrm>
        </p:grpSpPr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D715261B-6A11-46D4-9BED-38485777324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D775277-A77A-482D-BC08-5DE62E624CAB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783226D4-6F39-4679-B5EB-5011F4E0158D}"/>
              </a:ext>
            </a:extLst>
          </p:cNvPr>
          <p:cNvGrpSpPr/>
          <p:nvPr/>
        </p:nvGrpSpPr>
        <p:grpSpPr>
          <a:xfrm>
            <a:off x="6625914" y="1966813"/>
            <a:ext cx="263214" cy="276999"/>
            <a:chOff x="2588332" y="793984"/>
            <a:chExt cx="263214" cy="276999"/>
          </a:xfrm>
        </p:grpSpPr>
        <p:sp>
          <p:nvSpPr>
            <p:cNvPr id="41" name="타원 40">
              <a:extLst>
                <a:ext uri="{FF2B5EF4-FFF2-40B4-BE49-F238E27FC236}">
                  <a16:creationId xmlns:a16="http://schemas.microsoft.com/office/drawing/2014/main" id="{597CD9BC-B411-485D-A7E6-9B49D1CA4FBD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F337C0E-AA06-48B0-9324-5C1366BA0928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22901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3661947"/>
              </p:ext>
            </p:extLst>
          </p:nvPr>
        </p:nvGraphicFramePr>
        <p:xfrm>
          <a:off x="606107" y="1482399"/>
          <a:ext cx="6358570" cy="84659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465934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7)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통계현황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통계현황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무선인증 비율현황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개별 학교의 인가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/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비인가 단말에 대한 무선인증 비율 통계를 조회할 수 있습니다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731976" y="5472298"/>
            <a:ext cx="6108772" cy="2381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무선인증 비율 통계 정보를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일간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주간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월간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사용자 정의 기간에 대한 무선인증 비율 통계를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학교별 전체 인증 성공 비율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인가단말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/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비인가단말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인증 비율 통계를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상단의 리스트를 더블 클릭하여 조회 기간 동안의 통계 추이 그래프를 화면 하단에서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버튼을 클릭하여 조회 데이터를 엑셀로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595B3C4-5974-4A7A-8CE1-6030919DEF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31975" y="1575430"/>
            <a:ext cx="6108772" cy="377047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0FD09C26-1FCD-4590-BBB6-C14998F671E2}"/>
              </a:ext>
            </a:extLst>
          </p:cNvPr>
          <p:cNvGrpSpPr/>
          <p:nvPr/>
        </p:nvGrpSpPr>
        <p:grpSpPr>
          <a:xfrm>
            <a:off x="723349" y="5515991"/>
            <a:ext cx="263214" cy="276999"/>
            <a:chOff x="2588332" y="793984"/>
            <a:chExt cx="263214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9F12F02A-E4AB-4BE9-8D71-E06C2A64E97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78B846F-3765-4E09-9D36-BED455FCB80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55CF7CA-0F7E-42BE-B40A-4090EC35E491}"/>
              </a:ext>
            </a:extLst>
          </p:cNvPr>
          <p:cNvGrpSpPr/>
          <p:nvPr/>
        </p:nvGrpSpPr>
        <p:grpSpPr>
          <a:xfrm>
            <a:off x="731975" y="6912149"/>
            <a:ext cx="263214" cy="276999"/>
            <a:chOff x="2588332" y="793984"/>
            <a:chExt cx="263214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991EDF0B-1D66-445A-9A99-4E79CDF0657E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B6A5677-01E4-415E-8991-8FE0E23861A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15CD0B36-5A40-48C2-884D-A5136AA71C1C}"/>
              </a:ext>
            </a:extLst>
          </p:cNvPr>
          <p:cNvGrpSpPr/>
          <p:nvPr/>
        </p:nvGrpSpPr>
        <p:grpSpPr>
          <a:xfrm>
            <a:off x="731957" y="7548010"/>
            <a:ext cx="263214" cy="276999"/>
            <a:chOff x="2588332" y="793984"/>
            <a:chExt cx="263214" cy="276999"/>
          </a:xfrm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56464A31-3CAF-4F31-8148-7B618140BA8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FFECAE6-C568-4090-81D4-08403F2FC50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6B10F5E2-9484-4E86-96A1-AA730DA0781D}"/>
              </a:ext>
            </a:extLst>
          </p:cNvPr>
          <p:cNvGrpSpPr/>
          <p:nvPr/>
        </p:nvGrpSpPr>
        <p:grpSpPr>
          <a:xfrm>
            <a:off x="723349" y="6196781"/>
            <a:ext cx="263214" cy="276999"/>
            <a:chOff x="2588332" y="793984"/>
            <a:chExt cx="263214" cy="276999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1C8FB9CB-4437-4689-B4EF-E074D9FEC33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4192BE4-9FBC-4CD0-9C1C-9FB2E8BD5B37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E4E7D45C-27A0-4FE3-86B0-ADD5F6B447DF}"/>
              </a:ext>
            </a:extLst>
          </p:cNvPr>
          <p:cNvGrpSpPr/>
          <p:nvPr/>
        </p:nvGrpSpPr>
        <p:grpSpPr>
          <a:xfrm>
            <a:off x="723349" y="6557256"/>
            <a:ext cx="263214" cy="276999"/>
            <a:chOff x="2588332" y="793984"/>
            <a:chExt cx="263214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31D375D1-E4AA-421C-8CDC-41C19ED6F6CA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BBAF0B4-5EF5-48FB-BB1D-567E22D9D569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C3CF7A60-8658-43D6-8890-7D887F14DB8C}"/>
              </a:ext>
            </a:extLst>
          </p:cNvPr>
          <p:cNvGrpSpPr/>
          <p:nvPr/>
        </p:nvGrpSpPr>
        <p:grpSpPr>
          <a:xfrm>
            <a:off x="1239815" y="2273708"/>
            <a:ext cx="263214" cy="276999"/>
            <a:chOff x="2588332" y="793984"/>
            <a:chExt cx="263214" cy="276999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CF5CC2EA-00E7-4A9B-96B2-60ED4114A03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CC28DAD-8809-4002-BAD6-60D129B4AEB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FF0ABF60-100E-4FC5-AF23-6922722EFA98}"/>
              </a:ext>
            </a:extLst>
          </p:cNvPr>
          <p:cNvGrpSpPr/>
          <p:nvPr/>
        </p:nvGrpSpPr>
        <p:grpSpPr>
          <a:xfrm>
            <a:off x="3002954" y="1845247"/>
            <a:ext cx="263214" cy="276999"/>
            <a:chOff x="2588332" y="793984"/>
            <a:chExt cx="263214" cy="276999"/>
          </a:xfrm>
        </p:grpSpPr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3CCBC101-A747-42D8-BDAC-CB33FD23AD2A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5F15432-6225-4DC7-AF99-A24EF28724D2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24913C2C-8099-4A5F-8862-651E7BFC4904}"/>
              </a:ext>
            </a:extLst>
          </p:cNvPr>
          <p:cNvGrpSpPr/>
          <p:nvPr/>
        </p:nvGrpSpPr>
        <p:grpSpPr>
          <a:xfrm>
            <a:off x="6353682" y="1983747"/>
            <a:ext cx="263214" cy="276999"/>
            <a:chOff x="2588332" y="793984"/>
            <a:chExt cx="263214" cy="276999"/>
          </a:xfrm>
        </p:grpSpPr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B21BF52F-234E-424A-AA32-ACA6A1BB15C2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EB4EDEC-A72B-4008-B3BA-45C96FEF893A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185A0EA7-AD52-441F-8643-0C7471433315}"/>
              </a:ext>
            </a:extLst>
          </p:cNvPr>
          <p:cNvGrpSpPr/>
          <p:nvPr/>
        </p:nvGrpSpPr>
        <p:grpSpPr>
          <a:xfrm>
            <a:off x="4270882" y="2345483"/>
            <a:ext cx="263214" cy="276999"/>
            <a:chOff x="2588332" y="793984"/>
            <a:chExt cx="263214" cy="276999"/>
          </a:xfrm>
        </p:grpSpPr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7B97AF0D-8E13-4F30-8AB4-3B2A80948BAE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481ECB3-0149-4634-B1D2-9ACF3580DA6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1F62CCE9-E1EB-429C-AFFE-35CEA07BF392}"/>
              </a:ext>
            </a:extLst>
          </p:cNvPr>
          <p:cNvGrpSpPr/>
          <p:nvPr/>
        </p:nvGrpSpPr>
        <p:grpSpPr>
          <a:xfrm>
            <a:off x="6575112" y="1983747"/>
            <a:ext cx="263214" cy="276999"/>
            <a:chOff x="2588332" y="793984"/>
            <a:chExt cx="263214" cy="276999"/>
          </a:xfrm>
        </p:grpSpPr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8CC2B04C-45C1-4B18-9378-360E207F6C1C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6EC411A-C05D-413D-B981-A9DFB3EA9638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36163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4018942"/>
              </p:ext>
            </p:extLst>
          </p:nvPr>
        </p:nvGraphicFramePr>
        <p:xfrm>
          <a:off x="606107" y="1482398"/>
          <a:ext cx="6358570" cy="8449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449001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8)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통계현황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통계현황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무선수신 상태 패킷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개별 학교의 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2.4G/5G 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수신 패킷 통계를 조회할 수 있습니다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723349" y="5472298"/>
            <a:ext cx="6091519" cy="2381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무선 수신 패킷 통계 정보를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일간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주간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월간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사용자 정의 기간에 대한 무선 수신 패킷 통계를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학교별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2.4G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수신 패킷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5G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수신 패킷 통계를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상단의 리스트를 더블 클릭하여 조회 기간 동안의 통계 추이 그래프를 화면 하단에서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버튼을 클릭하여 조회 데이터를 엑셀로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EDF4B6B-9010-42C9-B6CF-86EABDC3A0D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23349" y="1543836"/>
            <a:ext cx="6091519" cy="386669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564E76EA-9A2D-4015-8EA9-AE8DBC89F9A8}"/>
              </a:ext>
            </a:extLst>
          </p:cNvPr>
          <p:cNvGrpSpPr/>
          <p:nvPr/>
        </p:nvGrpSpPr>
        <p:grpSpPr>
          <a:xfrm>
            <a:off x="723349" y="5515991"/>
            <a:ext cx="263214" cy="276999"/>
            <a:chOff x="2588332" y="793984"/>
            <a:chExt cx="263214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0438A213-DEAA-4E25-869E-A29233C3465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6C1BA6D-CA02-4889-903E-BEA47958ED06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7E49653-DEF3-41CE-B43D-8558014F317E}"/>
              </a:ext>
            </a:extLst>
          </p:cNvPr>
          <p:cNvGrpSpPr/>
          <p:nvPr/>
        </p:nvGrpSpPr>
        <p:grpSpPr>
          <a:xfrm>
            <a:off x="723349" y="6926191"/>
            <a:ext cx="263214" cy="276999"/>
            <a:chOff x="2588332" y="793984"/>
            <a:chExt cx="263214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0A7CA22F-88CC-4D7A-A621-156C0390C03D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4C7F948-140E-44D8-A794-9CE4B44A03CA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0AD356BE-8CB5-4C4D-A18D-6A4C760D7969}"/>
              </a:ext>
            </a:extLst>
          </p:cNvPr>
          <p:cNvGrpSpPr/>
          <p:nvPr/>
        </p:nvGrpSpPr>
        <p:grpSpPr>
          <a:xfrm>
            <a:off x="723349" y="7566070"/>
            <a:ext cx="263214" cy="276999"/>
            <a:chOff x="2588332" y="793984"/>
            <a:chExt cx="263214" cy="276999"/>
          </a:xfrm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1CAC8494-B7D6-44DD-9D41-C48EF4358B9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67154C7-A356-4DB8-A78C-DB50345A0808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EF05B668-AA4E-4BF4-8C28-E90EC918EA4A}"/>
              </a:ext>
            </a:extLst>
          </p:cNvPr>
          <p:cNvGrpSpPr/>
          <p:nvPr/>
        </p:nvGrpSpPr>
        <p:grpSpPr>
          <a:xfrm>
            <a:off x="723349" y="6196781"/>
            <a:ext cx="263214" cy="276999"/>
            <a:chOff x="2588332" y="793984"/>
            <a:chExt cx="263214" cy="276999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4308711D-0DB1-41FF-92BC-75A1713497AA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B784C95-3386-4C93-B205-468076018559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81ADDDDA-3B20-4CD2-BBF5-8374B55BBF15}"/>
              </a:ext>
            </a:extLst>
          </p:cNvPr>
          <p:cNvGrpSpPr/>
          <p:nvPr/>
        </p:nvGrpSpPr>
        <p:grpSpPr>
          <a:xfrm>
            <a:off x="723349" y="6557256"/>
            <a:ext cx="263214" cy="276999"/>
            <a:chOff x="2588332" y="793984"/>
            <a:chExt cx="263214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2536202C-9AD6-4EBF-ADE1-EA85B61880AF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3478F11-FA92-4C0B-8107-FCE50E1A6BF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2750281B-52C0-4FB5-BAAB-7562DB2DB442}"/>
              </a:ext>
            </a:extLst>
          </p:cNvPr>
          <p:cNvGrpSpPr/>
          <p:nvPr/>
        </p:nvGrpSpPr>
        <p:grpSpPr>
          <a:xfrm>
            <a:off x="1239815" y="2273708"/>
            <a:ext cx="263214" cy="276999"/>
            <a:chOff x="2588332" y="793984"/>
            <a:chExt cx="263214" cy="276999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E92C27C6-8BC5-4CBD-A6A6-AFF5E149A25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C75AAA5-93D8-4F1C-9970-7F2D475A07DA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750194FF-D7A3-4A1A-A89C-FE195F2E38C1}"/>
              </a:ext>
            </a:extLst>
          </p:cNvPr>
          <p:cNvGrpSpPr/>
          <p:nvPr/>
        </p:nvGrpSpPr>
        <p:grpSpPr>
          <a:xfrm>
            <a:off x="3017936" y="1797518"/>
            <a:ext cx="263214" cy="276999"/>
            <a:chOff x="2588332" y="793984"/>
            <a:chExt cx="263214" cy="276999"/>
          </a:xfrm>
        </p:grpSpPr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63A81249-4ED5-4210-A689-1A48F4583C3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626E4CD-48B2-43EC-ABD8-DAE458F26C58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2135677C-7F39-47CB-8A33-495628AA8C33}"/>
              </a:ext>
            </a:extLst>
          </p:cNvPr>
          <p:cNvGrpSpPr/>
          <p:nvPr/>
        </p:nvGrpSpPr>
        <p:grpSpPr>
          <a:xfrm>
            <a:off x="6353682" y="1983747"/>
            <a:ext cx="263214" cy="276999"/>
            <a:chOff x="2588332" y="793984"/>
            <a:chExt cx="263214" cy="276999"/>
          </a:xfrm>
        </p:grpSpPr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E9702F7A-6675-4E03-A8DC-8512425D5F5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A692E9B-0558-4D8D-AAC9-FD7CE2567784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094F1B64-705E-40CB-A4EE-FADAFE336DE8}"/>
              </a:ext>
            </a:extLst>
          </p:cNvPr>
          <p:cNvGrpSpPr/>
          <p:nvPr/>
        </p:nvGrpSpPr>
        <p:grpSpPr>
          <a:xfrm>
            <a:off x="3516623" y="2122246"/>
            <a:ext cx="263214" cy="276999"/>
            <a:chOff x="2588332" y="793984"/>
            <a:chExt cx="263214" cy="276999"/>
          </a:xfrm>
        </p:grpSpPr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BB9B7D85-E99B-4D1A-B314-E4DB6196C49E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B2199D4-855C-4C14-8EC4-83381EE1DF6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0119449B-156C-4A5D-B8CD-CBE2CCFD7BD1}"/>
              </a:ext>
            </a:extLst>
          </p:cNvPr>
          <p:cNvGrpSpPr/>
          <p:nvPr/>
        </p:nvGrpSpPr>
        <p:grpSpPr>
          <a:xfrm>
            <a:off x="6575112" y="1983747"/>
            <a:ext cx="263214" cy="276999"/>
            <a:chOff x="2588332" y="793984"/>
            <a:chExt cx="263214" cy="276999"/>
          </a:xfrm>
        </p:grpSpPr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2A1EB84F-6087-4E34-9ED3-9290F324057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ACCC10D-D175-476C-BCB4-A52A4525900B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63596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770465"/>
              </p:ext>
            </p:extLst>
          </p:nvPr>
        </p:nvGraphicFramePr>
        <p:xfrm>
          <a:off x="606107" y="1482399"/>
          <a:ext cx="6358570" cy="84659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465934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9)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통계현황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통계현황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PoE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가동률 현황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개별 학교의 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PoE 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장비 가동률 통계를 조회할 수 있습니다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718250" y="5472298"/>
            <a:ext cx="6174256" cy="2668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가동률 통계 정보를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일간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주간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월간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사용자 정의 기간에 대한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가동률 통계를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학교별 총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 수량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가동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 수량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비가동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 수량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가동률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평균 장애 시간 통계를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상단의 리스트를 더블 클릭하여 조회 기간 동안의 통계 추이 그래프를 화면 하단에서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버튼을 클릭하여 조회 데이터를 엑셀로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F9A8144-AFA0-40CA-81E6-1F804BF163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18250" y="1566804"/>
            <a:ext cx="6174256" cy="3779101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8161D70E-0D9F-4C81-BD43-BF51F4EC01C7}"/>
              </a:ext>
            </a:extLst>
          </p:cNvPr>
          <p:cNvGrpSpPr/>
          <p:nvPr/>
        </p:nvGrpSpPr>
        <p:grpSpPr>
          <a:xfrm>
            <a:off x="723349" y="5515991"/>
            <a:ext cx="263214" cy="276999"/>
            <a:chOff x="2588332" y="793984"/>
            <a:chExt cx="263214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DC2A69C1-BB5D-41DF-9A02-747026A4E6C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36855C-7ED5-40C8-8B23-E252B12C8D3B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6365891B-803B-41C6-BCEA-9E9713957FC9}"/>
              </a:ext>
            </a:extLst>
          </p:cNvPr>
          <p:cNvGrpSpPr/>
          <p:nvPr/>
        </p:nvGrpSpPr>
        <p:grpSpPr>
          <a:xfrm>
            <a:off x="723349" y="7205595"/>
            <a:ext cx="263214" cy="276999"/>
            <a:chOff x="2588332" y="793984"/>
            <a:chExt cx="263214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1524CB92-257B-4659-97B3-80924F45636E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81E5F9E-7044-41B5-A618-A27EAA327413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798BF0C2-8D4E-4B0E-9D51-697E685BA523}"/>
              </a:ext>
            </a:extLst>
          </p:cNvPr>
          <p:cNvGrpSpPr/>
          <p:nvPr/>
        </p:nvGrpSpPr>
        <p:grpSpPr>
          <a:xfrm>
            <a:off x="723349" y="7845474"/>
            <a:ext cx="263214" cy="276999"/>
            <a:chOff x="2588332" y="793984"/>
            <a:chExt cx="263214" cy="276999"/>
          </a:xfrm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3C8200C5-A536-4553-B222-C0BF1D2EFA83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9F894BE-0ED6-4537-BD50-AAE484BD4676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553E3FBB-9ADE-4560-91E5-AF95BBAC3666}"/>
              </a:ext>
            </a:extLst>
          </p:cNvPr>
          <p:cNvGrpSpPr/>
          <p:nvPr/>
        </p:nvGrpSpPr>
        <p:grpSpPr>
          <a:xfrm>
            <a:off x="723349" y="6196781"/>
            <a:ext cx="263214" cy="276999"/>
            <a:chOff x="2588332" y="793984"/>
            <a:chExt cx="263214" cy="276999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3A646429-A515-4954-89B0-BEF2D14AD44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DB1C435-A914-490B-9F5B-0EF73AB3352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6D1C132C-AECF-4DF0-BD8A-413DD6879B4A}"/>
              </a:ext>
            </a:extLst>
          </p:cNvPr>
          <p:cNvGrpSpPr/>
          <p:nvPr/>
        </p:nvGrpSpPr>
        <p:grpSpPr>
          <a:xfrm>
            <a:off x="723349" y="6557256"/>
            <a:ext cx="263214" cy="276999"/>
            <a:chOff x="2588332" y="793984"/>
            <a:chExt cx="263214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6589F910-8562-498C-BB39-C8EA47E7ACE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209D261-79C4-4BBE-9882-06B073DC9E5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AE588316-5ACF-4C3F-A970-03228744404C}"/>
              </a:ext>
            </a:extLst>
          </p:cNvPr>
          <p:cNvGrpSpPr/>
          <p:nvPr/>
        </p:nvGrpSpPr>
        <p:grpSpPr>
          <a:xfrm>
            <a:off x="1218456" y="2074517"/>
            <a:ext cx="263214" cy="276999"/>
            <a:chOff x="2588332" y="793984"/>
            <a:chExt cx="263214" cy="276999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17687053-E51C-45B3-A4B1-4F2A5A1BEB0E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7DC2747-FF27-489F-A66D-11907568D98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7EAE1CC4-B17D-4A3D-B776-45943C5BD13B}"/>
              </a:ext>
            </a:extLst>
          </p:cNvPr>
          <p:cNvGrpSpPr/>
          <p:nvPr/>
        </p:nvGrpSpPr>
        <p:grpSpPr>
          <a:xfrm>
            <a:off x="3017936" y="1797518"/>
            <a:ext cx="263214" cy="276999"/>
            <a:chOff x="2588332" y="793984"/>
            <a:chExt cx="263214" cy="276999"/>
          </a:xfrm>
        </p:grpSpPr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4713E901-48F0-4D76-BB5E-E750BCE7F25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57BB11F-9F73-40BD-B44A-6274C5713F0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69B8537C-B80C-4415-987E-4579C3D679F7}"/>
              </a:ext>
            </a:extLst>
          </p:cNvPr>
          <p:cNvGrpSpPr/>
          <p:nvPr/>
        </p:nvGrpSpPr>
        <p:grpSpPr>
          <a:xfrm>
            <a:off x="6390122" y="1983746"/>
            <a:ext cx="263214" cy="276999"/>
            <a:chOff x="2588332" y="793984"/>
            <a:chExt cx="263214" cy="276999"/>
          </a:xfrm>
        </p:grpSpPr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A8F688AA-7A90-4DEE-BF6D-4BB3BA67220D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86E08B6-E884-4371-BC69-5E4FED0A2A3E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54C1DF3F-A0C4-48DF-A1D0-7BC0041C49F2}"/>
              </a:ext>
            </a:extLst>
          </p:cNvPr>
          <p:cNvGrpSpPr/>
          <p:nvPr/>
        </p:nvGrpSpPr>
        <p:grpSpPr>
          <a:xfrm>
            <a:off x="3516623" y="2122246"/>
            <a:ext cx="263214" cy="276999"/>
            <a:chOff x="2588332" y="793984"/>
            <a:chExt cx="263214" cy="276999"/>
          </a:xfrm>
        </p:grpSpPr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54CC7CF8-AAED-413D-AACC-4589355087F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8EADF25-91D3-4FA7-B0CB-D6F3ACDDEB96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24488308-E424-4F3C-9B69-44AF108CC3C3}"/>
              </a:ext>
            </a:extLst>
          </p:cNvPr>
          <p:cNvGrpSpPr/>
          <p:nvPr/>
        </p:nvGrpSpPr>
        <p:grpSpPr>
          <a:xfrm>
            <a:off x="6611552" y="1983746"/>
            <a:ext cx="263214" cy="276999"/>
            <a:chOff x="2588332" y="793984"/>
            <a:chExt cx="263214" cy="276999"/>
          </a:xfrm>
        </p:grpSpPr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84116600-4302-43BE-8F34-282F0A6A649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14DCF15-F45C-4079-BBF2-21C35F6DDB1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99230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3055E589-50D6-4B4A-A1D5-0DDD89E289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541907"/>
              </p:ext>
            </p:extLst>
          </p:nvPr>
        </p:nvGraphicFramePr>
        <p:xfrm>
          <a:off x="648177" y="1881925"/>
          <a:ext cx="6358570" cy="76706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7670654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8" name="직사각형 17">
            <a:extLst>
              <a:ext uri="{FF2B5EF4-FFF2-40B4-BE49-F238E27FC236}">
                <a16:creationId xmlns:a16="http://schemas.microsoft.com/office/drawing/2014/main" id="{4DC1AA54-FCBB-4CC5-94E8-4D5C1DB59FBA}"/>
              </a:ext>
            </a:extLst>
          </p:cNvPr>
          <p:cNvSpPr/>
          <p:nvPr/>
        </p:nvSpPr>
        <p:spPr>
          <a:xfrm>
            <a:off x="552927" y="1164109"/>
            <a:ext cx="6453820" cy="595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1)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통계현황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보고서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자산보고서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무선 네트워크의 관리대상 자산</a:t>
            </a:r>
            <a:r>
              <a:rPr lang="en-US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(PoE, AP, </a:t>
            </a:r>
            <a:r>
              <a:rPr lang="ko-KR" alt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단말</a:t>
            </a:r>
            <a:r>
              <a:rPr lang="en-US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ko-KR" alt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에 대한 자산보고서를 조회할 수 있습니다</a:t>
            </a:r>
            <a:r>
              <a:rPr lang="en-US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ko-KR" altLang="ko-KR" sz="1100" dirty="0"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DC949CE-4A8F-4DC8-ABBA-B6AD18BEC145}"/>
              </a:ext>
            </a:extLst>
          </p:cNvPr>
          <p:cNvSpPr/>
          <p:nvPr/>
        </p:nvSpPr>
        <p:spPr>
          <a:xfrm>
            <a:off x="749228" y="5914883"/>
            <a:ext cx="6162270" cy="2693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자산 정보를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자산의 종류에 따라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자산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자산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단말 자산의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3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개 탭으로 데이터를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673200" lvl="1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자산 조회 데이터 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</a:t>
            </a:r>
            <a:r>
              <a:rPr lang="ko-KR" altLang="en-US" sz="105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그룹명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학교명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장비명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AS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담당자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연락처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도입년월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내구연한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사업정보</a:t>
            </a:r>
          </a:p>
          <a:p>
            <a:pPr marL="673200" lvl="1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자산 조회 데이터 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</a:t>
            </a:r>
            <a:r>
              <a:rPr lang="ko-KR" altLang="en-US" sz="105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그룹명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학교명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장비명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AS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담당자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연락처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도입년월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내구연한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사업정보</a:t>
            </a:r>
          </a:p>
          <a:p>
            <a:pPr marL="673200" lvl="1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단말 자산 조회 데이터 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단말 일련번호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무선 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MAC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주소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시리얼번호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제조사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모델명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플랫폼 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ID,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빌드 버전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OS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버전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Agent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버전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Agent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상태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AS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담당자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연락처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도입년월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내구연한</a:t>
            </a:r>
            <a:r>
              <a:rPr lang="en-US" altLang="ko-KR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05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사업정보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버튼을 클릭하여 조회 데이터를 엑셀로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F3048794-EFB6-4308-AD5A-F2B2ACF73B2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49228" y="1978473"/>
            <a:ext cx="6162270" cy="367713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1F5A4EC9-A1DC-4AFC-8C13-A6601172F4AF}"/>
              </a:ext>
            </a:extLst>
          </p:cNvPr>
          <p:cNvGrpSpPr/>
          <p:nvPr/>
        </p:nvGrpSpPr>
        <p:grpSpPr>
          <a:xfrm>
            <a:off x="749228" y="5978451"/>
            <a:ext cx="263214" cy="276999"/>
            <a:chOff x="2588332" y="793984"/>
            <a:chExt cx="263214" cy="276999"/>
          </a:xfrm>
        </p:grpSpPr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C37D79C3-E51B-44F2-937A-D39E308B92F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AFB9F37-8024-4BBE-815D-84EDEED162B8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29F1243F-7491-449D-8693-5AD2D002D5FC}"/>
              </a:ext>
            </a:extLst>
          </p:cNvPr>
          <p:cNvGrpSpPr/>
          <p:nvPr/>
        </p:nvGrpSpPr>
        <p:grpSpPr>
          <a:xfrm>
            <a:off x="749228" y="9405217"/>
            <a:ext cx="263214" cy="276999"/>
            <a:chOff x="2588332" y="793984"/>
            <a:chExt cx="263214" cy="276999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4F89964A-95F8-466D-80AD-F571848BA2BA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FF821AA-DA4B-4B91-89E8-202E93FB5897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56CA2C75-B377-4A65-B412-99ED2B1FFEA6}"/>
              </a:ext>
            </a:extLst>
          </p:cNvPr>
          <p:cNvGrpSpPr/>
          <p:nvPr/>
        </p:nvGrpSpPr>
        <p:grpSpPr>
          <a:xfrm>
            <a:off x="749228" y="6659241"/>
            <a:ext cx="263214" cy="276999"/>
            <a:chOff x="2588332" y="793984"/>
            <a:chExt cx="263214" cy="276999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48349465-8549-49FF-8D84-8D26444E434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FECE253-41A9-4826-B879-E0A0B74A2D8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603F52BC-DCE8-4A11-BD09-0EB8BDD27455}"/>
              </a:ext>
            </a:extLst>
          </p:cNvPr>
          <p:cNvGrpSpPr/>
          <p:nvPr/>
        </p:nvGrpSpPr>
        <p:grpSpPr>
          <a:xfrm>
            <a:off x="1121282" y="2503860"/>
            <a:ext cx="263214" cy="276999"/>
            <a:chOff x="2588332" y="793984"/>
            <a:chExt cx="263214" cy="276999"/>
          </a:xfrm>
        </p:grpSpPr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9278D725-8568-4546-99BE-274109789F2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B240B0E-9446-4F65-9013-AA96ACE86103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66F50DF5-74EC-4950-A8C3-106475A3680A}"/>
              </a:ext>
            </a:extLst>
          </p:cNvPr>
          <p:cNvGrpSpPr/>
          <p:nvPr/>
        </p:nvGrpSpPr>
        <p:grpSpPr>
          <a:xfrm>
            <a:off x="6426854" y="2455361"/>
            <a:ext cx="263214" cy="276999"/>
            <a:chOff x="2588332" y="793984"/>
            <a:chExt cx="263214" cy="276999"/>
          </a:xfrm>
        </p:grpSpPr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CB0F31DA-718A-45AF-87B9-9C19E13C0CF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86551AF-0697-4413-A870-C1CA840E8B2B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CE4BB6E3-A3DD-49B6-BD9F-0F4D9C85DCE1}"/>
              </a:ext>
            </a:extLst>
          </p:cNvPr>
          <p:cNvGrpSpPr/>
          <p:nvPr/>
        </p:nvGrpSpPr>
        <p:grpSpPr>
          <a:xfrm>
            <a:off x="6648284" y="2455361"/>
            <a:ext cx="263214" cy="276999"/>
            <a:chOff x="2588332" y="793984"/>
            <a:chExt cx="263214" cy="276999"/>
          </a:xfrm>
        </p:grpSpPr>
        <p:sp>
          <p:nvSpPr>
            <p:cNvPr id="42" name="타원 41">
              <a:extLst>
                <a:ext uri="{FF2B5EF4-FFF2-40B4-BE49-F238E27FC236}">
                  <a16:creationId xmlns:a16="http://schemas.microsoft.com/office/drawing/2014/main" id="{C0B6CB20-0248-46B2-A96D-2DB6717695B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7DB858A-4ABD-46F7-AC80-B71901011E86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Rectangle 128">
            <a:extLst>
              <a:ext uri="{FF2B5EF4-FFF2-40B4-BE49-F238E27FC236}">
                <a16:creationId xmlns:a16="http://schemas.microsoft.com/office/drawing/2014/main" id="{A65802E6-9C4E-461A-ADCC-2A3EB120AB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590" y="831291"/>
            <a:ext cx="6882941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defTabSz="914400" eaLnBrk="0" hangingPunct="0">
              <a:defRPr/>
            </a:pPr>
            <a:r>
              <a:rPr lang="en-US" altLang="ko-KR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9.2 </a:t>
            </a:r>
            <a:r>
              <a:rPr lang="ko-KR" altLang="en-US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통계현황 </a:t>
            </a:r>
            <a:r>
              <a:rPr lang="en-US" altLang="ko-KR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&gt; </a:t>
            </a:r>
            <a:r>
              <a:rPr lang="ko-KR" altLang="en-US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보고서</a:t>
            </a:r>
            <a:endParaRPr kumimoji="0" lang="ko-KR" altLang="en-US" sz="1500" b="0" kern="0" spc="-50" baseline="0" dirty="0">
              <a:ln w="3175">
                <a:noFill/>
              </a:ln>
              <a:solidFill>
                <a:schemeClr val="accent1">
                  <a:lumMod val="75000"/>
                </a:schemeClr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6968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28"/>
          <p:cNvSpPr>
            <a:spLocks noChangeArrowheads="1"/>
          </p:cNvSpPr>
          <p:nvPr/>
        </p:nvSpPr>
        <p:spPr bwMode="auto">
          <a:xfrm>
            <a:off x="434340" y="774341"/>
            <a:ext cx="688294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800" b="0" kern="0" spc="-50" baseline="0" dirty="0">
                <a:ln w="3175">
                  <a:noFill/>
                </a:ln>
                <a:solidFill>
                  <a:srgbClr val="1D4397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4. </a:t>
            </a:r>
            <a:r>
              <a:rPr kumimoji="0" lang="ko-KR" altLang="en-US" sz="1800" b="0" kern="0" spc="-50" baseline="0">
                <a:ln w="3175">
                  <a:noFill/>
                </a:ln>
                <a:solidFill>
                  <a:srgbClr val="1D4397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기본 화면 구성</a:t>
            </a:r>
            <a:endParaRPr kumimoji="0" lang="ko-KR" altLang="en-US" sz="1800" b="0" kern="0" spc="-50" baseline="0" dirty="0">
              <a:ln w="3175">
                <a:noFill/>
              </a:ln>
              <a:solidFill>
                <a:srgbClr val="1D4397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Arial Unicode MS" pitchFamily="50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414828"/>
              </p:ext>
            </p:extLst>
          </p:nvPr>
        </p:nvGraphicFramePr>
        <p:xfrm>
          <a:off x="606107" y="1176121"/>
          <a:ext cx="6358570" cy="88305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5342823"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20000"/>
                        </a:lnSpc>
                        <a:buFont typeface="Wingdings" panose="05000000000000000000" pitchFamily="2" charset="2"/>
                        <a:buNone/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  <a:tr h="3487698">
                <a:tc>
                  <a:txBody>
                    <a:bodyPr/>
                    <a:lstStyle/>
                    <a:p>
                      <a:pPr marL="228600" indent="-228600" algn="just" latinLnBrk="1">
                        <a:lnSpc>
                          <a:spcPct val="150000"/>
                        </a:lnSpc>
                        <a:buFont typeface="+mj-lt"/>
                        <a:buAutoNum type="arabicParenR"/>
                      </a:pPr>
                      <a:endParaRPr lang="en-US" altLang="ko-KR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 marL="14400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4" name="그림 13">
            <a:extLst>
              <a:ext uri="{FF2B5EF4-FFF2-40B4-BE49-F238E27FC236}">
                <a16:creationId xmlns:a16="http://schemas.microsoft.com/office/drawing/2014/main" id="{7AB4D3A9-DA65-4151-A684-0FF1F51BFC4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40" y="1291880"/>
            <a:ext cx="6030128" cy="321973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4FF96139-4DC5-482B-8600-F6962D309C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0690317"/>
              </p:ext>
            </p:extLst>
          </p:nvPr>
        </p:nvGraphicFramePr>
        <p:xfrm>
          <a:off x="784741" y="4899632"/>
          <a:ext cx="6030127" cy="47189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1425">
                  <a:extLst>
                    <a:ext uri="{9D8B030D-6E8A-4147-A177-3AD203B41FA5}">
                      <a16:colId xmlns:a16="http://schemas.microsoft.com/office/drawing/2014/main" val="1351165936"/>
                    </a:ext>
                  </a:extLst>
                </a:gridCol>
                <a:gridCol w="4278702">
                  <a:extLst>
                    <a:ext uri="{9D8B030D-6E8A-4147-A177-3AD203B41FA5}">
                      <a16:colId xmlns:a16="http://schemas.microsoft.com/office/drawing/2014/main" val="3529558311"/>
                    </a:ext>
                  </a:extLst>
                </a:gridCol>
              </a:tblGrid>
              <a:tr h="370238">
                <a:tc>
                  <a:txBody>
                    <a:bodyPr/>
                    <a:lstStyle/>
                    <a:p>
                      <a:pPr algn="ctr" latinLnBrk="1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ko-KR" sz="1100" b="1" kern="100" dirty="0"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구분</a:t>
                      </a:r>
                      <a:endParaRPr lang="ko-KR" sz="1100" b="1" dirty="0"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39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100" b="1" kern="100" dirty="0" err="1">
                          <a:effectLst/>
                          <a:latin typeface="맑은 고딕" panose="020B0503020000020004" pitchFamily="50" charset="-127"/>
                          <a:ea typeface="굴림체" panose="020B0609000101010101" pitchFamily="49" charset="-127"/>
                          <a:cs typeface="Times New Roman" panose="02020603050405020304" pitchFamily="18" charset="0"/>
                        </a:rPr>
                        <a:t>상세</a:t>
                      </a:r>
                      <a:r>
                        <a:rPr lang="ko-KR" sz="1100" b="1" kern="100" dirty="0"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기능설명</a:t>
                      </a:r>
                      <a:endParaRPr lang="ko-KR" sz="1100" b="1" dirty="0"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3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0413902"/>
                  </a:ext>
                </a:extLst>
              </a:tr>
              <a:tr h="471831">
                <a:tc>
                  <a:txBody>
                    <a:bodyPr/>
                    <a:lstStyle/>
                    <a:p>
                      <a:pPr marL="0" lvl="0" indent="0" algn="just" latinLnBrk="1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정보수정</a:t>
                      </a:r>
                      <a:endParaRPr lang="ko-KR" sz="1000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latinLnBrk="1">
                        <a:lnSpc>
                          <a:spcPts val="1600"/>
                        </a:lnSpc>
                        <a:spcAft>
                          <a:spcPts val="0"/>
                        </a:spcAft>
                        <a:buSzPts val="800"/>
                        <a:buFont typeface="Wingdings" panose="05000000000000000000" pitchFamily="2" charset="2"/>
                        <a:buNone/>
                        <a:tabLst>
                          <a:tab pos="228600" algn="l"/>
                          <a:tab pos="414020" algn="l"/>
                          <a:tab pos="120015" algn="l"/>
                          <a:tab pos="414020" algn="l"/>
                        </a:tabLst>
                      </a:pPr>
                      <a:r>
                        <a:rPr lang="en-US" alt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접속한 계정의 정보를 수정할 수 있습니다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1000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4246033"/>
                  </a:ext>
                </a:extLst>
              </a:tr>
              <a:tr h="471831">
                <a:tc>
                  <a:txBody>
                    <a:bodyPr/>
                    <a:lstStyle/>
                    <a:p>
                      <a:pPr marL="0" lvl="0" indent="0" algn="just" latinLnBrk="1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매뉴얼 다운로드</a:t>
                      </a:r>
                      <a:r>
                        <a:rPr lang="ko-KR" sz="1000" kern="1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endParaRPr lang="ko-KR" sz="1000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latinLnBrk="1">
                        <a:lnSpc>
                          <a:spcPts val="1600"/>
                        </a:lnSpc>
                        <a:spcAft>
                          <a:spcPts val="0"/>
                        </a:spcAft>
                        <a:buSzPts val="800"/>
                        <a:buFont typeface="Wingdings" panose="05000000000000000000" pitchFamily="2" charset="2"/>
                        <a:buNone/>
                        <a:tabLst>
                          <a:tab pos="228600" algn="l"/>
                          <a:tab pos="414020" algn="l"/>
                          <a:tab pos="120015" algn="l"/>
                          <a:tab pos="414020" algn="l"/>
                        </a:tabLs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굴림체" panose="020B0609000101010101" pitchFamily="49" charset="-127"/>
                          <a:cs typeface="Times New Roman" panose="02020603050405020304" pitchFamily="18" charset="0"/>
                        </a:rPr>
                        <a:t> SWIMS </a:t>
                      </a:r>
                      <a:r>
                        <a:rPr 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매뉴얼을 </a:t>
                      </a:r>
                      <a:r>
                        <a:rPr lang="ko-KR" sz="1000" dirty="0" err="1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디운로드</a:t>
                      </a:r>
                      <a:r>
                        <a:rPr 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합니다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1000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2657480"/>
                  </a:ext>
                </a:extLst>
              </a:tr>
              <a:tr h="471831">
                <a:tc>
                  <a:txBody>
                    <a:bodyPr/>
                    <a:lstStyle/>
                    <a:p>
                      <a:pPr marL="0" lvl="0" indent="0" algn="just" latinLnBrk="1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브라우저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PLUG-IN </a:t>
                      </a:r>
                    </a:p>
                    <a:p>
                      <a:pPr marL="0" lvl="0" indent="0" algn="just" latinLnBrk="1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다운로드</a:t>
                      </a:r>
                      <a:endParaRPr lang="ko-KR" sz="1000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latinLnBrk="1">
                        <a:lnSpc>
                          <a:spcPts val="1600"/>
                        </a:lnSpc>
                        <a:spcAft>
                          <a:spcPts val="0"/>
                        </a:spcAft>
                        <a:buSzPts val="800"/>
                        <a:buFont typeface="Wingdings" panose="05000000000000000000" pitchFamily="2" charset="2"/>
                        <a:buNone/>
                        <a:tabLst>
                          <a:tab pos="228600" algn="l"/>
                          <a:tab pos="414020" algn="l"/>
                          <a:tab pos="120015" algn="l"/>
                          <a:tab pos="414020" algn="l"/>
                        </a:tabLst>
                      </a:pPr>
                      <a:r>
                        <a:rPr lang="en-US" alt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브라우저 플러그인을 다운로드 합니다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1000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6516921"/>
                  </a:ext>
                </a:extLst>
              </a:tr>
              <a:tr h="471831">
                <a:tc>
                  <a:txBody>
                    <a:bodyPr/>
                    <a:lstStyle/>
                    <a:p>
                      <a:pPr marL="0" lvl="0" indent="0" algn="just" latinLnBrk="1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대시보드</a:t>
                      </a:r>
                      <a:endParaRPr lang="ko-KR" sz="1000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latinLnBrk="1">
                        <a:lnSpc>
                          <a:spcPts val="1600"/>
                        </a:lnSpc>
                        <a:spcAft>
                          <a:spcPts val="0"/>
                        </a:spcAft>
                        <a:buSzPts val="800"/>
                        <a:buFont typeface="Wingdings" panose="05000000000000000000" pitchFamily="2" charset="2"/>
                        <a:buNone/>
                        <a:tabLst>
                          <a:tab pos="228600" algn="l"/>
                          <a:tab pos="414020" algn="l"/>
                          <a:tab pos="120015" algn="l"/>
                          <a:tab pos="414020" algn="l"/>
                        </a:tabLst>
                      </a:pPr>
                      <a:r>
                        <a:rPr lang="en-US" alt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대시보드 페이지를 새로운 페이지에 표시합니다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1000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0707049"/>
                  </a:ext>
                </a:extLst>
              </a:tr>
              <a:tr h="471831">
                <a:tc>
                  <a:txBody>
                    <a:bodyPr/>
                    <a:lstStyle/>
                    <a:p>
                      <a:pPr marL="0" lvl="0" indent="0" algn="just" latinLnBrk="1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공지사항</a:t>
                      </a:r>
                      <a:endParaRPr lang="ko-KR" sz="1000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latinLnBrk="1">
                        <a:lnSpc>
                          <a:spcPts val="1600"/>
                        </a:lnSpc>
                        <a:spcAft>
                          <a:spcPts val="0"/>
                        </a:spcAft>
                        <a:buSzPts val="800"/>
                        <a:buFont typeface="Wingdings" panose="05000000000000000000" pitchFamily="2" charset="2"/>
                        <a:buNone/>
                        <a:tabLst>
                          <a:tab pos="228600" algn="l"/>
                          <a:tab pos="414020" algn="l"/>
                          <a:tab pos="120015" algn="l"/>
                          <a:tab pos="414020" algn="l"/>
                        </a:tabLst>
                      </a:pPr>
                      <a:r>
                        <a:rPr lang="en-US" alt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공지사항 등록을 할 수 있고 등록된 공지사항이 표시됩니다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1000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3925110"/>
                  </a:ext>
                </a:extLst>
              </a:tr>
              <a:tr h="471831">
                <a:tc>
                  <a:txBody>
                    <a:bodyPr/>
                    <a:lstStyle/>
                    <a:p>
                      <a:pPr marL="0" lvl="0" indent="0" algn="just" latinLnBrk="1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장애현황</a:t>
                      </a:r>
                      <a:endParaRPr lang="ko-KR" sz="1000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latinLnBrk="1">
                        <a:lnSpc>
                          <a:spcPts val="1600"/>
                        </a:lnSpc>
                        <a:spcAft>
                          <a:spcPts val="0"/>
                        </a:spcAft>
                        <a:buSzPts val="800"/>
                        <a:buFont typeface="Wingdings" panose="05000000000000000000" pitchFamily="2" charset="2"/>
                        <a:buNone/>
                        <a:tabLst>
                          <a:tab pos="228600" algn="l"/>
                          <a:tab pos="414020" algn="l"/>
                          <a:tab pos="120015" algn="l"/>
                          <a:tab pos="414020" algn="l"/>
                        </a:tabLst>
                      </a:pPr>
                      <a:r>
                        <a:rPr lang="en-US" alt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시스템 장애에 대한 현황을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5</a:t>
                      </a:r>
                      <a:r>
                        <a:rPr 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단계로 구분하여 표시합니다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1000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922941"/>
                  </a:ext>
                </a:extLst>
              </a:tr>
              <a:tr h="471831">
                <a:tc>
                  <a:txBody>
                    <a:bodyPr/>
                    <a:lstStyle/>
                    <a:p>
                      <a:pPr marL="0" lvl="0" indent="0" algn="just" latinLnBrk="1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이벤트 티켓</a:t>
                      </a:r>
                      <a:endParaRPr lang="ko-KR" sz="1000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latinLnBrk="1">
                        <a:lnSpc>
                          <a:spcPts val="1600"/>
                        </a:lnSpc>
                        <a:spcAft>
                          <a:spcPts val="0"/>
                        </a:spcAft>
                        <a:buSzPts val="800"/>
                        <a:buFont typeface="Wingdings" panose="05000000000000000000" pitchFamily="2" charset="2"/>
                        <a:buNone/>
                        <a:tabLst>
                          <a:tab pos="228600" algn="l"/>
                          <a:tab pos="414020" algn="l"/>
                          <a:tab pos="120015" algn="l"/>
                          <a:tab pos="414020" algn="l"/>
                        </a:tabLst>
                      </a:pPr>
                      <a:r>
                        <a:rPr lang="en-US" alt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현재 접수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조치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종료된 이벤트의 통계를 표시합니다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1000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1176937"/>
                  </a:ext>
                </a:extLst>
              </a:tr>
              <a:tr h="471831">
                <a:tc>
                  <a:txBody>
                    <a:bodyPr/>
                    <a:lstStyle/>
                    <a:p>
                      <a:pPr marL="0" lvl="0" indent="0" algn="just" latinLnBrk="1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작업이력</a:t>
                      </a:r>
                      <a:endParaRPr lang="ko-KR" sz="1000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latinLnBrk="1">
                        <a:lnSpc>
                          <a:spcPts val="1600"/>
                        </a:lnSpc>
                        <a:spcAft>
                          <a:spcPts val="0"/>
                        </a:spcAft>
                        <a:buSzPts val="800"/>
                        <a:buFont typeface="Wingdings" panose="05000000000000000000" pitchFamily="2" charset="2"/>
                        <a:buNone/>
                        <a:tabLst>
                          <a:tab pos="228600" algn="l"/>
                          <a:tab pos="414020" algn="l"/>
                          <a:tab pos="120015" algn="l"/>
                          <a:tab pos="414020" algn="l"/>
                        </a:tabLst>
                      </a:pPr>
                      <a:r>
                        <a:rPr lang="en-US" alt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현재 등록된 작업의 진행 상황 및 리스트를 표시합니다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1000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560315"/>
                  </a:ext>
                </a:extLst>
              </a:tr>
              <a:tr h="574106">
                <a:tc>
                  <a:txBody>
                    <a:bodyPr/>
                    <a:lstStyle/>
                    <a:p>
                      <a:pPr marL="0" lvl="0" indent="0" algn="just" latinLnBrk="1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기술지원</a:t>
                      </a:r>
                      <a:endParaRPr lang="ko-KR" sz="1000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latinLnBrk="1">
                        <a:lnSpc>
                          <a:spcPts val="1600"/>
                        </a:lnSpc>
                        <a:spcAft>
                          <a:spcPts val="0"/>
                        </a:spcAft>
                        <a:buSzPts val="800"/>
                        <a:buFont typeface="Wingdings" panose="05000000000000000000" pitchFamily="2" charset="2"/>
                        <a:buNone/>
                        <a:tabLst>
                          <a:tab pos="228600" algn="l"/>
                          <a:tab pos="414020" algn="l"/>
                          <a:tab pos="120015" algn="l"/>
                          <a:tab pos="414020" algn="l"/>
                        </a:tabLst>
                      </a:pPr>
                      <a:r>
                        <a:rPr lang="en-US" alt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기술지원 요청사항을 게시판에 등록하고 등록된 게시물에 표시됩니다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굴림체" panose="020B0609000101010101" pitchFamily="49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1000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870212"/>
                  </a:ext>
                </a:extLst>
              </a:tr>
            </a:tbl>
          </a:graphicData>
        </a:graphic>
      </p:graphicFrame>
      <p:grpSp>
        <p:nvGrpSpPr>
          <p:cNvPr id="6" name="그룹 5">
            <a:extLst>
              <a:ext uri="{FF2B5EF4-FFF2-40B4-BE49-F238E27FC236}">
                <a16:creationId xmlns:a16="http://schemas.microsoft.com/office/drawing/2014/main" id="{DAFE7170-A48F-469C-A313-A506359BB322}"/>
              </a:ext>
            </a:extLst>
          </p:cNvPr>
          <p:cNvGrpSpPr/>
          <p:nvPr/>
        </p:nvGrpSpPr>
        <p:grpSpPr>
          <a:xfrm>
            <a:off x="810141" y="5368215"/>
            <a:ext cx="263214" cy="276999"/>
            <a:chOff x="2588332" y="793984"/>
            <a:chExt cx="263214" cy="276999"/>
          </a:xfrm>
        </p:grpSpPr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5A39E516-EBE5-43B7-909E-04575AB6041F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346D9DE-61D8-47A8-B732-09B44891CE5A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A376DC4-D809-4336-8E6D-EB2D03D99952}"/>
              </a:ext>
            </a:extLst>
          </p:cNvPr>
          <p:cNvGrpSpPr/>
          <p:nvPr/>
        </p:nvGrpSpPr>
        <p:grpSpPr>
          <a:xfrm>
            <a:off x="810141" y="5845305"/>
            <a:ext cx="263214" cy="276999"/>
            <a:chOff x="2588332" y="793984"/>
            <a:chExt cx="263214" cy="276999"/>
          </a:xfrm>
        </p:grpSpPr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14159CBD-57D9-46DA-8954-D592D434936A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466F2B3-EBBB-41CE-9418-67C08F74D8C9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6855B64C-3D4C-43CA-99EC-6BB9E2F3CB74}"/>
              </a:ext>
            </a:extLst>
          </p:cNvPr>
          <p:cNvGrpSpPr/>
          <p:nvPr/>
        </p:nvGrpSpPr>
        <p:grpSpPr>
          <a:xfrm>
            <a:off x="810141" y="6322395"/>
            <a:ext cx="263214" cy="276999"/>
            <a:chOff x="2588332" y="793984"/>
            <a:chExt cx="263214" cy="276999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CA3B7D91-7792-480D-8486-0B15903DE2D9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4C4C2DB-269F-48CA-9CF2-F2753B8E486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FC95B6C9-810E-4488-9272-5A279F854BD7}"/>
              </a:ext>
            </a:extLst>
          </p:cNvPr>
          <p:cNvGrpSpPr/>
          <p:nvPr/>
        </p:nvGrpSpPr>
        <p:grpSpPr>
          <a:xfrm>
            <a:off x="810141" y="6799485"/>
            <a:ext cx="263214" cy="276999"/>
            <a:chOff x="2588332" y="793984"/>
            <a:chExt cx="263214" cy="276999"/>
          </a:xfrm>
        </p:grpSpPr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F98E06E4-DFFF-4B91-9FD1-36792098FC2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FCF9245-404A-4B90-A6CE-AD187F4982F9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BEC5224D-743E-4F32-9C9F-5CB9B32EA301}"/>
              </a:ext>
            </a:extLst>
          </p:cNvPr>
          <p:cNvGrpSpPr/>
          <p:nvPr/>
        </p:nvGrpSpPr>
        <p:grpSpPr>
          <a:xfrm>
            <a:off x="810141" y="7276575"/>
            <a:ext cx="263214" cy="276999"/>
            <a:chOff x="2588332" y="793984"/>
            <a:chExt cx="263214" cy="276999"/>
          </a:xfrm>
        </p:grpSpPr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7D246A16-9DD4-4247-A0A8-A3C1768FC9ED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50133E9-2133-464F-A3A4-2332FCB6FE52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545107F7-4753-49B1-BE7A-A245A46AC471}"/>
              </a:ext>
            </a:extLst>
          </p:cNvPr>
          <p:cNvGrpSpPr/>
          <p:nvPr/>
        </p:nvGrpSpPr>
        <p:grpSpPr>
          <a:xfrm>
            <a:off x="810141" y="7753665"/>
            <a:ext cx="263214" cy="276999"/>
            <a:chOff x="2588332" y="793984"/>
            <a:chExt cx="263214" cy="276999"/>
          </a:xfrm>
        </p:grpSpPr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5526FDCC-8435-46F7-ADE2-91627205405E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70A8E30-70D9-4E4E-86AA-3F7557135FC8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6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FD0CFD8-75E9-4392-9005-F954B124BBC3}"/>
              </a:ext>
            </a:extLst>
          </p:cNvPr>
          <p:cNvGrpSpPr/>
          <p:nvPr/>
        </p:nvGrpSpPr>
        <p:grpSpPr>
          <a:xfrm>
            <a:off x="810141" y="8230755"/>
            <a:ext cx="263214" cy="276999"/>
            <a:chOff x="2588332" y="793984"/>
            <a:chExt cx="263214" cy="276999"/>
          </a:xfrm>
        </p:grpSpPr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F247A802-94CC-4C35-8FA7-3E580FE4821E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50C5202-D41A-4F85-804C-DE2399321D2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7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98CB9B55-EADC-475C-B337-535DFC41E863}"/>
              </a:ext>
            </a:extLst>
          </p:cNvPr>
          <p:cNvGrpSpPr/>
          <p:nvPr/>
        </p:nvGrpSpPr>
        <p:grpSpPr>
          <a:xfrm>
            <a:off x="810141" y="8707845"/>
            <a:ext cx="263214" cy="276999"/>
            <a:chOff x="2588332" y="793984"/>
            <a:chExt cx="263214" cy="276999"/>
          </a:xfrm>
        </p:grpSpPr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908B599C-38B0-4E7B-AC4C-7D1F9FB5E75F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E29CBD1-2BFA-44C4-9291-2D1CC9476AE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8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5FADB417-128C-4200-A0FD-7BE02AACA82A}"/>
              </a:ext>
            </a:extLst>
          </p:cNvPr>
          <p:cNvGrpSpPr/>
          <p:nvPr/>
        </p:nvGrpSpPr>
        <p:grpSpPr>
          <a:xfrm>
            <a:off x="810141" y="9184935"/>
            <a:ext cx="263214" cy="276999"/>
            <a:chOff x="2588332" y="793984"/>
            <a:chExt cx="263214" cy="276999"/>
          </a:xfrm>
        </p:grpSpPr>
        <p:sp>
          <p:nvSpPr>
            <p:cNvPr id="42" name="타원 41">
              <a:extLst>
                <a:ext uri="{FF2B5EF4-FFF2-40B4-BE49-F238E27FC236}">
                  <a16:creationId xmlns:a16="http://schemas.microsoft.com/office/drawing/2014/main" id="{BC61EFC8-39F5-49C8-AD57-2A4B8078C4A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7FB2827-B468-4755-BE2D-4592FD91F6D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9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12188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636196"/>
              </p:ext>
            </p:extLst>
          </p:nvPr>
        </p:nvGraphicFramePr>
        <p:xfrm>
          <a:off x="606107" y="1482399"/>
          <a:ext cx="6358570" cy="8457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457468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2)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통계현황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보고서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장애보고서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무선 네트워크의 관리대상에 대한 장애보고서를 조회할 수 있습니다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714722" y="5472298"/>
            <a:ext cx="6143278" cy="1363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장애 보고서를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조회일자를 선택하여 선택한 월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or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년도에 대한 일간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월간의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2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개 탭의 보고서를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버튼을 클릭하여 조회 데이터를 엑셀로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F25C06F2-50C6-4CBC-A85B-14D12C8CB62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14722" y="1567327"/>
            <a:ext cx="6143278" cy="384320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00256388-DAF7-4444-8798-052AE8412966}"/>
              </a:ext>
            </a:extLst>
          </p:cNvPr>
          <p:cNvGrpSpPr/>
          <p:nvPr/>
        </p:nvGrpSpPr>
        <p:grpSpPr>
          <a:xfrm>
            <a:off x="723349" y="5532925"/>
            <a:ext cx="263214" cy="276999"/>
            <a:chOff x="2588332" y="793984"/>
            <a:chExt cx="263214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85E166F4-6220-4D34-8CBC-3DC6D200D10A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2DD666F-5FA8-45F0-B5CD-E1296FCAFBCE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A6C7BB3B-801B-4417-A968-5D554F211534}"/>
              </a:ext>
            </a:extLst>
          </p:cNvPr>
          <p:cNvGrpSpPr/>
          <p:nvPr/>
        </p:nvGrpSpPr>
        <p:grpSpPr>
          <a:xfrm>
            <a:off x="723349" y="6196781"/>
            <a:ext cx="263214" cy="276999"/>
            <a:chOff x="2588332" y="793984"/>
            <a:chExt cx="263214" cy="276999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7769DBB0-1378-4D20-9205-5C8143F86E0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078F8B5-D5DD-450C-A636-2885473751F4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83664EF2-2E02-4AF6-A83C-BF5393A96334}"/>
              </a:ext>
            </a:extLst>
          </p:cNvPr>
          <p:cNvGrpSpPr/>
          <p:nvPr/>
        </p:nvGrpSpPr>
        <p:grpSpPr>
          <a:xfrm>
            <a:off x="723349" y="6818516"/>
            <a:ext cx="263214" cy="276999"/>
            <a:chOff x="2588332" y="793984"/>
            <a:chExt cx="263214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5BE119A7-B7E1-479B-A50D-CB3F0CB9573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E4C96E1-1A02-4173-A43D-F4471C51A7B2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88BD3F62-A346-4F03-B64E-35F341222E57}"/>
              </a:ext>
            </a:extLst>
          </p:cNvPr>
          <p:cNvGrpSpPr/>
          <p:nvPr/>
        </p:nvGrpSpPr>
        <p:grpSpPr>
          <a:xfrm>
            <a:off x="1273682" y="2036192"/>
            <a:ext cx="263214" cy="276999"/>
            <a:chOff x="2588332" y="793984"/>
            <a:chExt cx="263214" cy="276999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CA663FDA-472A-4028-B601-F074D06DEC2C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FF011FE-54DE-4A7A-8521-B076F17711D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0061596D-9355-4C2E-AC8E-87A7FA67EA38}"/>
              </a:ext>
            </a:extLst>
          </p:cNvPr>
          <p:cNvGrpSpPr/>
          <p:nvPr/>
        </p:nvGrpSpPr>
        <p:grpSpPr>
          <a:xfrm>
            <a:off x="2323549" y="1897692"/>
            <a:ext cx="263214" cy="276999"/>
            <a:chOff x="2588332" y="793984"/>
            <a:chExt cx="263214" cy="276999"/>
          </a:xfrm>
        </p:grpSpPr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6CA0F4F9-26CD-4BF3-936C-F52CE8DA5EDD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A428CF9-F2D2-4294-AA8A-83DB4406E60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A383C3F2-9199-4191-8CA5-96C1840C8891}"/>
              </a:ext>
            </a:extLst>
          </p:cNvPr>
          <p:cNvGrpSpPr/>
          <p:nvPr/>
        </p:nvGrpSpPr>
        <p:grpSpPr>
          <a:xfrm>
            <a:off x="6606962" y="2036191"/>
            <a:ext cx="263214" cy="276999"/>
            <a:chOff x="2588332" y="793984"/>
            <a:chExt cx="263214" cy="276999"/>
          </a:xfrm>
        </p:grpSpPr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25416E64-42F4-473A-9A85-F1DAEBB63B1E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782093F-6813-441D-B00D-931C0012C5E6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88260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CE1CD578-C9B0-4350-8BA3-B134F6CD0F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987300"/>
              </p:ext>
            </p:extLst>
          </p:nvPr>
        </p:nvGraphicFramePr>
        <p:xfrm>
          <a:off x="606107" y="1482399"/>
          <a:ext cx="6358570" cy="8387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387020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6" name="직사각형 5">
            <a:extLst>
              <a:ext uri="{FF2B5EF4-FFF2-40B4-BE49-F238E27FC236}">
                <a16:creationId xmlns:a16="http://schemas.microsoft.com/office/drawing/2014/main" id="{DC669EE1-CACA-4C52-B66A-0334AD30EC5A}"/>
              </a:ext>
            </a:extLst>
          </p:cNvPr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3)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통계현황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보고서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PoE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트래픽 사용량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무선 네트워크의 관리대상 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PoE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에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대한 트래픽 사용량 보고서를 조회할 수 있습니다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76D07BB-E04F-4926-ACA5-14D8A2D5FC3E}"/>
              </a:ext>
            </a:extLst>
          </p:cNvPr>
          <p:cNvSpPr/>
          <p:nvPr/>
        </p:nvSpPr>
        <p:spPr>
          <a:xfrm>
            <a:off x="706096" y="4897534"/>
            <a:ext cx="6134651" cy="1643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트래픽 사용량 보고서를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조회일자를 선택 후 조회 버튼을 클릭하여 선택한 년도에 대한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월간의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2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개 탭의 보고서를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버튼을 클릭하여 조회 데이터를 엑셀로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7BBBE6F7-EB6B-4BB6-BEF7-8DCFD771926B}"/>
              </a:ext>
            </a:extLst>
          </p:cNvPr>
          <p:cNvGrpSpPr/>
          <p:nvPr/>
        </p:nvGrpSpPr>
        <p:grpSpPr>
          <a:xfrm>
            <a:off x="710286" y="4954290"/>
            <a:ext cx="263214" cy="276999"/>
            <a:chOff x="2588332" y="793984"/>
            <a:chExt cx="263214" cy="276999"/>
          </a:xfrm>
        </p:grpSpPr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D53DF0F2-1328-48D0-A56D-1C8240F64992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F6E8091-AECD-4284-9D2F-102352C5DF1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AD075198-3C2B-46BC-A62A-1D51DD8FD8C3}"/>
              </a:ext>
            </a:extLst>
          </p:cNvPr>
          <p:cNvGrpSpPr/>
          <p:nvPr/>
        </p:nvGrpSpPr>
        <p:grpSpPr>
          <a:xfrm>
            <a:off x="710286" y="5622017"/>
            <a:ext cx="263214" cy="276999"/>
            <a:chOff x="2588332" y="793984"/>
            <a:chExt cx="263214" cy="276999"/>
          </a:xfrm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8A2960FE-5769-473F-ADA4-7517B36EA56D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845DD49-710E-45D7-A14D-2D62592161B2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CE81C981-DED3-4DD9-B29C-9A13DC421A02}"/>
              </a:ext>
            </a:extLst>
          </p:cNvPr>
          <p:cNvGrpSpPr/>
          <p:nvPr/>
        </p:nvGrpSpPr>
        <p:grpSpPr>
          <a:xfrm>
            <a:off x="710286" y="6243751"/>
            <a:ext cx="263214" cy="276999"/>
            <a:chOff x="2588332" y="793984"/>
            <a:chExt cx="263214" cy="276999"/>
          </a:xfrm>
        </p:grpSpPr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AA2530FA-616F-4576-8779-6408BD72C1A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3D97032-0A2D-403A-AAC3-477E3C93BD4D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FF1757D9-947F-443F-AD65-AABA7D33DD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096" y="1555565"/>
            <a:ext cx="6171357" cy="2956829"/>
          </a:xfrm>
          <a:prstGeom prst="rect">
            <a:avLst/>
          </a:prstGeom>
          <a:ln>
            <a:solidFill>
              <a:srgbClr val="19577C"/>
            </a:solidFill>
          </a:ln>
        </p:spPr>
      </p:pic>
      <p:grpSp>
        <p:nvGrpSpPr>
          <p:cNvPr id="31" name="그룹 30">
            <a:extLst>
              <a:ext uri="{FF2B5EF4-FFF2-40B4-BE49-F238E27FC236}">
                <a16:creationId xmlns:a16="http://schemas.microsoft.com/office/drawing/2014/main" id="{8A3C691A-F4B1-46AC-B5E8-2B9FFAFFFC22}"/>
              </a:ext>
            </a:extLst>
          </p:cNvPr>
          <p:cNvGrpSpPr/>
          <p:nvPr/>
        </p:nvGrpSpPr>
        <p:grpSpPr>
          <a:xfrm>
            <a:off x="692867" y="1840967"/>
            <a:ext cx="263214" cy="276999"/>
            <a:chOff x="2588332" y="793984"/>
            <a:chExt cx="263214" cy="276999"/>
          </a:xfrm>
        </p:grpSpPr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B807D92F-001E-4807-A3BD-27A3E0F596D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0F96B7D-12DD-4D0C-ABA3-CF9F9D0F703B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6" name="그림 35">
            <a:extLst>
              <a:ext uri="{FF2B5EF4-FFF2-40B4-BE49-F238E27FC236}">
                <a16:creationId xmlns:a16="http://schemas.microsoft.com/office/drawing/2014/main" id="{5D8EA641-6596-4BBB-8EA6-BC45BA270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4870" y="1803714"/>
            <a:ext cx="2562583" cy="619211"/>
          </a:xfrm>
          <a:prstGeom prst="rect">
            <a:avLst/>
          </a:prstGeom>
        </p:spPr>
      </p:pic>
      <p:grpSp>
        <p:nvGrpSpPr>
          <p:cNvPr id="37" name="그룹 36">
            <a:extLst>
              <a:ext uri="{FF2B5EF4-FFF2-40B4-BE49-F238E27FC236}">
                <a16:creationId xmlns:a16="http://schemas.microsoft.com/office/drawing/2014/main" id="{22E4C39E-612F-42B5-9014-D48A7C7A05A0}"/>
              </a:ext>
            </a:extLst>
          </p:cNvPr>
          <p:cNvGrpSpPr/>
          <p:nvPr/>
        </p:nvGrpSpPr>
        <p:grpSpPr>
          <a:xfrm>
            <a:off x="5526140" y="1933924"/>
            <a:ext cx="263214" cy="276999"/>
            <a:chOff x="2588332" y="793984"/>
            <a:chExt cx="263214" cy="276999"/>
          </a:xfrm>
        </p:grpSpPr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A0A52F08-CB58-4658-850B-1BC999BC561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1766B95-20D5-4389-8B31-C6E55CDB0DCA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116FB990-3ED6-435D-8D4B-1BD128244DA8}"/>
              </a:ext>
            </a:extLst>
          </p:cNvPr>
          <p:cNvGrpSpPr/>
          <p:nvPr/>
        </p:nvGrpSpPr>
        <p:grpSpPr>
          <a:xfrm>
            <a:off x="6113969" y="1941705"/>
            <a:ext cx="263214" cy="276999"/>
            <a:chOff x="2588332" y="793984"/>
            <a:chExt cx="263214" cy="276999"/>
          </a:xfrm>
        </p:grpSpPr>
        <p:sp>
          <p:nvSpPr>
            <p:cNvPr id="41" name="타원 40">
              <a:extLst>
                <a:ext uri="{FF2B5EF4-FFF2-40B4-BE49-F238E27FC236}">
                  <a16:creationId xmlns:a16="http://schemas.microsoft.com/office/drawing/2014/main" id="{4C7578A2-754D-4BDC-9D55-F1721C5A1B2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A29AB69-DD82-4342-8EA4-83FA231D85D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44" name="그림 43">
            <a:extLst>
              <a:ext uri="{FF2B5EF4-FFF2-40B4-BE49-F238E27FC236}">
                <a16:creationId xmlns:a16="http://schemas.microsoft.com/office/drawing/2014/main" id="{18E7A550-FD9D-4346-B545-6397536B53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2492" y="1742051"/>
            <a:ext cx="1762371" cy="466790"/>
          </a:xfrm>
          <a:prstGeom prst="rect">
            <a:avLst/>
          </a:prstGeom>
        </p:spPr>
      </p:pic>
      <p:grpSp>
        <p:nvGrpSpPr>
          <p:cNvPr id="45" name="그룹 44">
            <a:extLst>
              <a:ext uri="{FF2B5EF4-FFF2-40B4-BE49-F238E27FC236}">
                <a16:creationId xmlns:a16="http://schemas.microsoft.com/office/drawing/2014/main" id="{CCD9B57E-D854-43FD-B463-381940923DCA}"/>
              </a:ext>
            </a:extLst>
          </p:cNvPr>
          <p:cNvGrpSpPr/>
          <p:nvPr/>
        </p:nvGrpSpPr>
        <p:grpSpPr>
          <a:xfrm>
            <a:off x="1184910" y="1772813"/>
            <a:ext cx="263214" cy="276999"/>
            <a:chOff x="2588332" y="793984"/>
            <a:chExt cx="263214" cy="276999"/>
          </a:xfrm>
        </p:grpSpPr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7A4B749A-F5F5-4B8E-ADEC-9B473B89466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20CD86C-0FB9-47EE-8779-E4E2992883A7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27197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656260"/>
              </p:ext>
            </p:extLst>
          </p:nvPr>
        </p:nvGraphicFramePr>
        <p:xfrm>
          <a:off x="606107" y="1482399"/>
          <a:ext cx="6358570" cy="8387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387020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4)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통계현황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보고서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단말사용량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단말 사용량은 단말의 수신 트래픽 양에 대한 보고서를 조회할 수 있습니다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706096" y="5472298"/>
            <a:ext cx="6134651" cy="1643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해당 교육청에 소속된 학교의 단말에 대한 수신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트래픽량을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월별로 합산한 보고서를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조회일자를 선택 후 조회 버튼을 클릭하여 선택한 년도에 대한 보고서를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버튼을 클릭하여 조회 데이터를 엑셀로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57616CAD-33AA-4500-8FC0-599A0557430E}"/>
              </a:ext>
            </a:extLst>
          </p:cNvPr>
          <p:cNvGrpSpPr/>
          <p:nvPr/>
        </p:nvGrpSpPr>
        <p:grpSpPr>
          <a:xfrm>
            <a:off x="710286" y="5515991"/>
            <a:ext cx="263214" cy="276999"/>
            <a:chOff x="2588332" y="793984"/>
            <a:chExt cx="263214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A5FD255D-8302-4EA3-A222-2A381A39E42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E29DF95-567E-47D0-A46A-D83E3647053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E4E3CCF5-AC9A-4DE3-BEF7-06BC8AE7399A}"/>
              </a:ext>
            </a:extLst>
          </p:cNvPr>
          <p:cNvGrpSpPr/>
          <p:nvPr/>
        </p:nvGrpSpPr>
        <p:grpSpPr>
          <a:xfrm>
            <a:off x="710286" y="6183718"/>
            <a:ext cx="263214" cy="276999"/>
            <a:chOff x="2588332" y="793984"/>
            <a:chExt cx="263214" cy="276999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9F7DD2AA-6F8C-477F-9ECE-9F268B0136C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610663F-2D52-457F-AEBC-0D677D4DD5E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ADFCC70A-4DE7-4A3A-8F8A-7B432A9B1046}"/>
              </a:ext>
            </a:extLst>
          </p:cNvPr>
          <p:cNvGrpSpPr/>
          <p:nvPr/>
        </p:nvGrpSpPr>
        <p:grpSpPr>
          <a:xfrm>
            <a:off x="710286" y="6818515"/>
            <a:ext cx="263214" cy="276999"/>
            <a:chOff x="2588332" y="793984"/>
            <a:chExt cx="263214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76E2391A-4899-44C9-9316-37257D83AD4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6384A1E-0634-49AF-9219-2BA299048BE2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DE6D56AC-07B9-4691-A704-C1BA479D9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616" y="1541625"/>
            <a:ext cx="6219064" cy="3213255"/>
          </a:xfrm>
          <a:prstGeom prst="rect">
            <a:avLst/>
          </a:prstGeom>
          <a:ln>
            <a:solidFill>
              <a:srgbClr val="0B466B"/>
            </a:solidFill>
          </a:ln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DD10B8A8-2AD7-4578-B966-4ACABC72FF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135" y="1737977"/>
            <a:ext cx="2286319" cy="71447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B91D087B-AF24-43C1-A1A5-598889F7F9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1586" y="1852293"/>
            <a:ext cx="2229161" cy="600159"/>
          </a:xfrm>
          <a:prstGeom prst="rect">
            <a:avLst/>
          </a:prstGeom>
        </p:spPr>
      </p:pic>
      <p:grpSp>
        <p:nvGrpSpPr>
          <p:cNvPr id="34" name="그룹 33">
            <a:extLst>
              <a:ext uri="{FF2B5EF4-FFF2-40B4-BE49-F238E27FC236}">
                <a16:creationId xmlns:a16="http://schemas.microsoft.com/office/drawing/2014/main" id="{6E626CCB-5E98-4149-AB9B-919C4847A73F}"/>
              </a:ext>
            </a:extLst>
          </p:cNvPr>
          <p:cNvGrpSpPr/>
          <p:nvPr/>
        </p:nvGrpSpPr>
        <p:grpSpPr>
          <a:xfrm>
            <a:off x="666660" y="1685926"/>
            <a:ext cx="263214" cy="276999"/>
            <a:chOff x="2588332" y="793984"/>
            <a:chExt cx="263214" cy="276999"/>
          </a:xfrm>
        </p:grpSpPr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5B01B3E9-0965-4163-8079-0A8F50532A8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17A3357-C130-47B0-9746-1968E7819E49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131B4501-7544-40A3-A841-17FDCCB37D7A}"/>
              </a:ext>
            </a:extLst>
          </p:cNvPr>
          <p:cNvGrpSpPr/>
          <p:nvPr/>
        </p:nvGrpSpPr>
        <p:grpSpPr>
          <a:xfrm>
            <a:off x="5382443" y="2038431"/>
            <a:ext cx="263214" cy="276999"/>
            <a:chOff x="2588332" y="793984"/>
            <a:chExt cx="263214" cy="276999"/>
          </a:xfrm>
        </p:grpSpPr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4F301F56-F88B-4D63-8827-77E91113D90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A273CD7-DE5F-4F23-A503-472F98271D6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EA001EB9-5B34-45D9-A9AE-812301148B93}"/>
              </a:ext>
            </a:extLst>
          </p:cNvPr>
          <p:cNvGrpSpPr/>
          <p:nvPr/>
        </p:nvGrpSpPr>
        <p:grpSpPr>
          <a:xfrm>
            <a:off x="1028146" y="2060202"/>
            <a:ext cx="263214" cy="276999"/>
            <a:chOff x="2588332" y="793984"/>
            <a:chExt cx="263214" cy="276999"/>
          </a:xfrm>
        </p:grpSpPr>
        <p:sp>
          <p:nvSpPr>
            <p:cNvPr id="41" name="타원 40">
              <a:extLst>
                <a:ext uri="{FF2B5EF4-FFF2-40B4-BE49-F238E27FC236}">
                  <a16:creationId xmlns:a16="http://schemas.microsoft.com/office/drawing/2014/main" id="{1CE0EAD6-AF20-4B4B-953F-736C7725BA43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09896D0-EE78-49C8-A730-6B178D14D436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AE23814F-CFE1-4870-B6B6-1DB4F8791B68}"/>
              </a:ext>
            </a:extLst>
          </p:cNvPr>
          <p:cNvGrpSpPr/>
          <p:nvPr/>
        </p:nvGrpSpPr>
        <p:grpSpPr>
          <a:xfrm>
            <a:off x="6113965" y="2046205"/>
            <a:ext cx="263214" cy="276999"/>
            <a:chOff x="2588332" y="793984"/>
            <a:chExt cx="263214" cy="276999"/>
          </a:xfrm>
        </p:grpSpPr>
        <p:sp>
          <p:nvSpPr>
            <p:cNvPr id="44" name="타원 43">
              <a:extLst>
                <a:ext uri="{FF2B5EF4-FFF2-40B4-BE49-F238E27FC236}">
                  <a16:creationId xmlns:a16="http://schemas.microsoft.com/office/drawing/2014/main" id="{3C6CEB26-F3EF-437E-B84B-B359DAF9D87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8AF1EA7-2ACD-48D4-B982-3714E8051FF0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93743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875889D4-4D1E-4FCD-8085-DA59654288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772208"/>
              </p:ext>
            </p:extLst>
          </p:nvPr>
        </p:nvGraphicFramePr>
        <p:xfrm>
          <a:off x="606107" y="1482399"/>
          <a:ext cx="6358570" cy="8387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387020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6" name="직사각형 5">
            <a:extLst>
              <a:ext uri="{FF2B5EF4-FFF2-40B4-BE49-F238E27FC236}">
                <a16:creationId xmlns:a16="http://schemas.microsoft.com/office/drawing/2014/main" id="{B3039A5A-33E9-4F29-8400-6EC0B6B8A8FA}"/>
              </a:ext>
            </a:extLst>
          </p:cNvPr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5)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통계현황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보고서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월간 단말 이용현황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무선네트워크의 단말 이용현황을 월별로 조회할 수 있습니다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  </a:t>
            </a:r>
            <a:endParaRPr lang="en-US" altLang="ko-KR" sz="1100" kern="100" dirty="0">
              <a:latin typeface="KoPub돋움체 Light" panose="00000300000000000000" pitchFamily="2" charset="-127"/>
              <a:ea typeface="KoPub돋움체 Light" panose="00000300000000000000" pitchFamily="2" charset="-127"/>
              <a:cs typeface="Times New Roman" panose="02020603050405020304" pitchFamily="18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6A6FD71-9632-4DD1-B51D-6908B1E815C1}"/>
              </a:ext>
            </a:extLst>
          </p:cNvPr>
          <p:cNvSpPr/>
          <p:nvPr/>
        </p:nvSpPr>
        <p:spPr>
          <a:xfrm>
            <a:off x="706096" y="5472298"/>
            <a:ext cx="6134651" cy="1643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해당 교육청에 소속된 학교의 무선네트워크에 접속한 단말 이용현황을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총접속단말수량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평균접속단말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접속백분율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(%)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보고서를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그룹정보에서 학교 선택 후 조회 버튼을 클릭하여 월간 단말 이용현황을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버튼을 클릭하여 조회 데이터를 엑셀로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A06201ED-3FC7-402C-951E-8DA789A6F3FF}"/>
              </a:ext>
            </a:extLst>
          </p:cNvPr>
          <p:cNvGrpSpPr/>
          <p:nvPr/>
        </p:nvGrpSpPr>
        <p:grpSpPr>
          <a:xfrm>
            <a:off x="710286" y="5515991"/>
            <a:ext cx="263214" cy="276999"/>
            <a:chOff x="2588332" y="793984"/>
            <a:chExt cx="263214" cy="276999"/>
          </a:xfrm>
        </p:grpSpPr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D86832EA-2EBF-4017-BB59-E837CD28436E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7F58C12-D59A-4229-93D7-6F68FBC8FBF4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4CA007C0-E9AD-4BEA-B538-F2BD91B0BB8C}"/>
              </a:ext>
            </a:extLst>
          </p:cNvPr>
          <p:cNvGrpSpPr/>
          <p:nvPr/>
        </p:nvGrpSpPr>
        <p:grpSpPr>
          <a:xfrm>
            <a:off x="710286" y="6183718"/>
            <a:ext cx="263214" cy="276999"/>
            <a:chOff x="2588332" y="793984"/>
            <a:chExt cx="263214" cy="276999"/>
          </a:xfrm>
        </p:grpSpPr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85430BE1-E9B3-49E3-BD3D-0188A434043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4A85735-423B-46A5-8D0F-E8BF496C835D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90B7B215-0E61-43E3-8187-790A14972DCF}"/>
              </a:ext>
            </a:extLst>
          </p:cNvPr>
          <p:cNvGrpSpPr/>
          <p:nvPr/>
        </p:nvGrpSpPr>
        <p:grpSpPr>
          <a:xfrm>
            <a:off x="710286" y="6818515"/>
            <a:ext cx="263214" cy="276999"/>
            <a:chOff x="2588332" y="793984"/>
            <a:chExt cx="263214" cy="276999"/>
          </a:xfrm>
        </p:grpSpPr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8716B619-A68C-4C00-9336-3EA147D6C54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8AAF28F-63B7-4D69-8169-14B0967E7616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65111D5A-E43E-43A9-9341-D9676D7AD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680" y="1665282"/>
            <a:ext cx="6316356" cy="2960380"/>
          </a:xfrm>
          <a:prstGeom prst="rect">
            <a:avLst/>
          </a:prstGeom>
          <a:ln>
            <a:solidFill>
              <a:srgbClr val="19577C"/>
            </a:solidFill>
          </a:ln>
        </p:spPr>
      </p:pic>
      <p:grpSp>
        <p:nvGrpSpPr>
          <p:cNvPr id="32" name="그룹 31">
            <a:extLst>
              <a:ext uri="{FF2B5EF4-FFF2-40B4-BE49-F238E27FC236}">
                <a16:creationId xmlns:a16="http://schemas.microsoft.com/office/drawing/2014/main" id="{4107385A-C0AF-41E8-B5E4-797548531990}"/>
              </a:ext>
            </a:extLst>
          </p:cNvPr>
          <p:cNvGrpSpPr/>
          <p:nvPr/>
        </p:nvGrpSpPr>
        <p:grpSpPr>
          <a:xfrm>
            <a:off x="640615" y="1631958"/>
            <a:ext cx="263214" cy="276999"/>
            <a:chOff x="2588332" y="793984"/>
            <a:chExt cx="263214" cy="276999"/>
          </a:xfrm>
        </p:grpSpPr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13C79F5B-F468-45C3-AE2E-FA6C5563E213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44285FD-254E-49C6-B121-313A039ECBEB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8" name="그림 37">
            <a:extLst>
              <a:ext uri="{FF2B5EF4-FFF2-40B4-BE49-F238E27FC236}">
                <a16:creationId xmlns:a16="http://schemas.microsoft.com/office/drawing/2014/main" id="{F7047EC4-8DEA-4746-826A-CBB41FD64A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55" y="1839843"/>
            <a:ext cx="2495898" cy="638264"/>
          </a:xfrm>
          <a:prstGeom prst="rect">
            <a:avLst/>
          </a:prstGeom>
        </p:spPr>
      </p:pic>
      <p:grpSp>
        <p:nvGrpSpPr>
          <p:cNvPr id="39" name="그룹 38">
            <a:extLst>
              <a:ext uri="{FF2B5EF4-FFF2-40B4-BE49-F238E27FC236}">
                <a16:creationId xmlns:a16="http://schemas.microsoft.com/office/drawing/2014/main" id="{7808910A-0131-46D4-86F4-92691B5C0CCC}"/>
              </a:ext>
            </a:extLst>
          </p:cNvPr>
          <p:cNvGrpSpPr/>
          <p:nvPr/>
        </p:nvGrpSpPr>
        <p:grpSpPr>
          <a:xfrm>
            <a:off x="5497897" y="1961209"/>
            <a:ext cx="263214" cy="276999"/>
            <a:chOff x="2588332" y="793984"/>
            <a:chExt cx="263214" cy="276999"/>
          </a:xfrm>
        </p:grpSpPr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B85B3033-9188-422B-8AE0-BCCBDEA383B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315B4C9-E80F-4921-A761-573087604007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D36C14D3-56CC-4ECE-8F0D-DF1DC538ADBD}"/>
              </a:ext>
            </a:extLst>
          </p:cNvPr>
          <p:cNvGrpSpPr/>
          <p:nvPr/>
        </p:nvGrpSpPr>
        <p:grpSpPr>
          <a:xfrm>
            <a:off x="647209" y="1969916"/>
            <a:ext cx="263214" cy="276999"/>
            <a:chOff x="2588332" y="793984"/>
            <a:chExt cx="263214" cy="276999"/>
          </a:xfrm>
        </p:grpSpPr>
        <p:sp>
          <p:nvSpPr>
            <p:cNvPr id="43" name="타원 42">
              <a:extLst>
                <a:ext uri="{FF2B5EF4-FFF2-40B4-BE49-F238E27FC236}">
                  <a16:creationId xmlns:a16="http://schemas.microsoft.com/office/drawing/2014/main" id="{3D0DFB3C-9BA9-4C9B-BD91-A9F51BD1F90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43795CD-1455-41F6-A2B8-448DFA95E76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27B7F7B6-386B-4568-BE97-31CE370D5CAC}"/>
              </a:ext>
            </a:extLst>
          </p:cNvPr>
          <p:cNvGrpSpPr/>
          <p:nvPr/>
        </p:nvGrpSpPr>
        <p:grpSpPr>
          <a:xfrm>
            <a:off x="6166223" y="1954766"/>
            <a:ext cx="263214" cy="276999"/>
            <a:chOff x="2588332" y="793984"/>
            <a:chExt cx="263214" cy="276999"/>
          </a:xfrm>
        </p:grpSpPr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43A9D7C5-FEED-47AD-9B67-515DC36F1AE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3FFF9CB-675F-40B3-9DC6-82DEA5140896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05982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DD7D06BF-1356-4688-AC9B-44C9D88F77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1850923"/>
              </p:ext>
            </p:extLst>
          </p:nvPr>
        </p:nvGraphicFramePr>
        <p:xfrm>
          <a:off x="606107" y="1482399"/>
          <a:ext cx="6358570" cy="8387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387020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6" name="직사각형 5">
            <a:extLst>
              <a:ext uri="{FF2B5EF4-FFF2-40B4-BE49-F238E27FC236}">
                <a16:creationId xmlns:a16="http://schemas.microsoft.com/office/drawing/2014/main" id="{6267F813-9ADE-4C09-A09D-4A10A0BCBE94}"/>
              </a:ext>
            </a:extLst>
          </p:cNvPr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6)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통계현황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보고서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윌 인증 처리현황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무선네트워크의 인증건수를 월별로 조회할 수 있습니다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  </a:t>
            </a:r>
            <a:endParaRPr lang="en-US" altLang="ko-KR" sz="1100" kern="100" dirty="0">
              <a:latin typeface="KoPub돋움체 Light" panose="00000300000000000000" pitchFamily="2" charset="-127"/>
              <a:ea typeface="KoPub돋움체 Light" panose="00000300000000000000" pitchFamily="2" charset="-127"/>
              <a:cs typeface="Times New Roman" panose="02020603050405020304" pitchFamily="18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DA2876A-A40C-4958-B257-40CD2A3793A3}"/>
              </a:ext>
            </a:extLst>
          </p:cNvPr>
          <p:cNvSpPr/>
          <p:nvPr/>
        </p:nvSpPr>
        <p:spPr>
          <a:xfrm>
            <a:off x="706096" y="5472298"/>
            <a:ext cx="6134651" cy="1643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해당 교육청의 무선네트워크의 인가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/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비인가 단말 인증건수 보고서를 월별로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</a:t>
            </a:r>
            <a:endParaRPr lang="en-US" altLang="ko-KR" sz="1100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조회일자를 선택 후 조회 버튼을 클릭하여 선택한 년도에 대한 보고서를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버튼을 클릭하여 조회 데이터를 엑셀로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BC0E6C10-386A-4464-909C-08B007D556E4}"/>
              </a:ext>
            </a:extLst>
          </p:cNvPr>
          <p:cNvGrpSpPr/>
          <p:nvPr/>
        </p:nvGrpSpPr>
        <p:grpSpPr>
          <a:xfrm>
            <a:off x="710286" y="5515991"/>
            <a:ext cx="263214" cy="276999"/>
            <a:chOff x="2588332" y="793984"/>
            <a:chExt cx="263214" cy="276999"/>
          </a:xfrm>
        </p:grpSpPr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40FCC710-84ED-4457-AD32-08801C6DD6A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196737-EF55-4780-993D-74DBE8F4A2E9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3EADEB46-99B2-4108-8A4A-C09971D71B62}"/>
              </a:ext>
            </a:extLst>
          </p:cNvPr>
          <p:cNvGrpSpPr/>
          <p:nvPr/>
        </p:nvGrpSpPr>
        <p:grpSpPr>
          <a:xfrm>
            <a:off x="710286" y="6183718"/>
            <a:ext cx="263214" cy="276999"/>
            <a:chOff x="2588332" y="793984"/>
            <a:chExt cx="263214" cy="276999"/>
          </a:xfrm>
        </p:grpSpPr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599AED74-7F66-497E-9E92-FD62947D298A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B65E671-DE0B-4AE0-AA4E-46A29010B5C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99980EC6-BEBF-44A2-B7C2-32A269AA9C7A}"/>
              </a:ext>
            </a:extLst>
          </p:cNvPr>
          <p:cNvGrpSpPr/>
          <p:nvPr/>
        </p:nvGrpSpPr>
        <p:grpSpPr>
          <a:xfrm>
            <a:off x="710286" y="6818515"/>
            <a:ext cx="263214" cy="276999"/>
            <a:chOff x="2588332" y="793984"/>
            <a:chExt cx="263214" cy="276999"/>
          </a:xfrm>
        </p:grpSpPr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469AFA2A-545C-4EEB-A0F2-BD4D0B755B62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1DD3301-F2F9-44A8-8AF1-8B208365577E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2" name="그림 31">
            <a:extLst>
              <a:ext uri="{FF2B5EF4-FFF2-40B4-BE49-F238E27FC236}">
                <a16:creationId xmlns:a16="http://schemas.microsoft.com/office/drawing/2014/main" id="{138D3E1B-C7A7-432B-A99D-62493525A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234" y="1645920"/>
            <a:ext cx="6221345" cy="3521240"/>
          </a:xfrm>
          <a:prstGeom prst="rect">
            <a:avLst/>
          </a:prstGeom>
          <a:ln>
            <a:solidFill>
              <a:srgbClr val="19577C"/>
            </a:solidFill>
          </a:ln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69283FE2-A510-4DB8-873B-4D85B8FC1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783" y="1866812"/>
            <a:ext cx="2848373" cy="581106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588E2E13-EC16-45A7-82B5-3318E3D811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0165" y="2012848"/>
            <a:ext cx="2200582" cy="523948"/>
          </a:xfrm>
          <a:prstGeom prst="rect">
            <a:avLst/>
          </a:prstGeom>
        </p:spPr>
      </p:pic>
      <p:grpSp>
        <p:nvGrpSpPr>
          <p:cNvPr id="37" name="그룹 36">
            <a:extLst>
              <a:ext uri="{FF2B5EF4-FFF2-40B4-BE49-F238E27FC236}">
                <a16:creationId xmlns:a16="http://schemas.microsoft.com/office/drawing/2014/main" id="{7660B982-517F-4F67-91F0-90257BBC473E}"/>
              </a:ext>
            </a:extLst>
          </p:cNvPr>
          <p:cNvGrpSpPr/>
          <p:nvPr/>
        </p:nvGrpSpPr>
        <p:grpSpPr>
          <a:xfrm>
            <a:off x="706096" y="1814828"/>
            <a:ext cx="263214" cy="276999"/>
            <a:chOff x="2588332" y="793984"/>
            <a:chExt cx="263214" cy="276999"/>
          </a:xfrm>
        </p:grpSpPr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1F88BBBC-D410-42B6-87C0-18DCFF7EF80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2BAD13D-9801-49A8-862E-B3B5A0D0A8FA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8E449C47-AA75-4FE6-B65A-5355CC897F18}"/>
              </a:ext>
            </a:extLst>
          </p:cNvPr>
          <p:cNvGrpSpPr/>
          <p:nvPr/>
        </p:nvGrpSpPr>
        <p:grpSpPr>
          <a:xfrm>
            <a:off x="1411326" y="1956347"/>
            <a:ext cx="263214" cy="276999"/>
            <a:chOff x="2588332" y="793984"/>
            <a:chExt cx="263214" cy="276999"/>
          </a:xfrm>
        </p:grpSpPr>
        <p:sp>
          <p:nvSpPr>
            <p:cNvPr id="41" name="타원 40">
              <a:extLst>
                <a:ext uri="{FF2B5EF4-FFF2-40B4-BE49-F238E27FC236}">
                  <a16:creationId xmlns:a16="http://schemas.microsoft.com/office/drawing/2014/main" id="{2A6CC038-BDDB-4325-B2D6-52C2A6700B2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9255D28-9B3C-4718-8089-31B9F27F96A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35794535-4FE3-4383-854B-9126DC03E1D6}"/>
              </a:ext>
            </a:extLst>
          </p:cNvPr>
          <p:cNvGrpSpPr/>
          <p:nvPr/>
        </p:nvGrpSpPr>
        <p:grpSpPr>
          <a:xfrm>
            <a:off x="5513073" y="2060851"/>
            <a:ext cx="263214" cy="276999"/>
            <a:chOff x="2588332" y="793984"/>
            <a:chExt cx="263214" cy="276999"/>
          </a:xfrm>
        </p:grpSpPr>
        <p:sp>
          <p:nvSpPr>
            <p:cNvPr id="44" name="타원 43">
              <a:extLst>
                <a:ext uri="{FF2B5EF4-FFF2-40B4-BE49-F238E27FC236}">
                  <a16:creationId xmlns:a16="http://schemas.microsoft.com/office/drawing/2014/main" id="{AED0EE86-F14D-4FEE-AD0B-FC790F26F43D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9603B79-8240-4A04-8ED2-74F2CB82FFE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21431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28"/>
          <p:cNvSpPr>
            <a:spLocks noChangeArrowheads="1"/>
          </p:cNvSpPr>
          <p:nvPr/>
        </p:nvSpPr>
        <p:spPr bwMode="auto">
          <a:xfrm>
            <a:off x="434340" y="774341"/>
            <a:ext cx="688294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800" b="0" kern="0" spc="-50" baseline="0" dirty="0">
                <a:ln w="3175">
                  <a:noFill/>
                </a:ln>
                <a:solidFill>
                  <a:srgbClr val="1D4397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10. </a:t>
            </a:r>
            <a:r>
              <a:rPr kumimoji="0" lang="ko-KR" altLang="en-US" sz="1800" b="0" kern="0" spc="-50" baseline="0" dirty="0">
                <a:ln w="3175">
                  <a:noFill/>
                </a:ln>
                <a:solidFill>
                  <a:srgbClr val="1D4397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환경설정</a:t>
            </a:r>
          </a:p>
        </p:txBody>
      </p:sp>
      <p:sp>
        <p:nvSpPr>
          <p:cNvPr id="11" name="Rectangle 128"/>
          <p:cNvSpPr>
            <a:spLocks noChangeArrowheads="1"/>
          </p:cNvSpPr>
          <p:nvPr/>
        </p:nvSpPr>
        <p:spPr bwMode="auto">
          <a:xfrm>
            <a:off x="529590" y="1178424"/>
            <a:ext cx="6882941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500" b="0" kern="0" spc="-50" baseline="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10.1. </a:t>
            </a:r>
            <a:r>
              <a:rPr kumimoji="0" lang="ko-KR" altLang="en-US" sz="1500" b="0" kern="0" spc="-50" baseline="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환경설정 </a:t>
            </a:r>
            <a:r>
              <a:rPr kumimoji="0" lang="en-US" altLang="ko-KR" sz="1500" b="0" kern="0" spc="-50" baseline="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&gt; </a:t>
            </a:r>
            <a:r>
              <a:rPr lang="ko-KR" altLang="en-US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기본설정</a:t>
            </a:r>
            <a:endParaRPr kumimoji="0" lang="ko-KR" altLang="en-US" sz="1500" b="0" kern="0" spc="-50" baseline="0" dirty="0">
              <a:ln w="3175">
                <a:noFill/>
              </a:ln>
              <a:solidFill>
                <a:schemeClr val="accent1">
                  <a:lumMod val="75000"/>
                </a:schemeClr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Arial Unicode MS" pitchFamily="50" charset="-127"/>
            </a:endParaRPr>
          </a:p>
        </p:txBody>
      </p:sp>
      <p:graphicFrame>
        <p:nvGraphicFramePr>
          <p:cNvPr id="50" name="표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5002408"/>
              </p:ext>
            </p:extLst>
          </p:nvPr>
        </p:nvGraphicFramePr>
        <p:xfrm>
          <a:off x="606107" y="2225017"/>
          <a:ext cx="6358570" cy="7692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7692455">
                <a:tc>
                  <a:txBody>
                    <a:bodyPr/>
                    <a:lstStyle/>
                    <a:p>
                      <a:pPr marL="179070" indent="-40640"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n-GB" altLang="ko-KR" sz="1000" dirty="0">
                          <a:effectLst/>
                          <a:latin typeface="맑은 고딕" panose="020B0503020000020004" pitchFamily="50" charset="-127"/>
                          <a:ea typeface="바탕" panose="02030600000101010101" pitchFamily="18" charset="-127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ko-KR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화면 우측 상단의 버튼 클릭 시 사용자 등록 팝업 화면이 표시되며 새로운 사용자를 등록 할 수 있습니다</a:t>
                      </a:r>
                      <a:r>
                        <a:rPr lang="en-GB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ko-KR" altLang="ko-KR" sz="1100" dirty="0">
                        <a:effectLst/>
                        <a:latin typeface="Calibri" panose="020F0502020204030204" pitchFamily="34" charset="0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marL="175260" indent="-36830"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n-GB" altLang="ko-KR" sz="1000" dirty="0">
                          <a:effectLst/>
                          <a:latin typeface="맑은 고딕" panose="020B0503020000020004" pitchFamily="50" charset="-127"/>
                          <a:ea typeface="바탕" panose="02030600000101010101" pitchFamily="18" charset="-127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ko-KR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사용자 비밀번호를 </a:t>
                      </a:r>
                      <a:r>
                        <a:rPr lang="ko-KR" altLang="ko-KR" sz="1000" dirty="0" err="1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번경하고자하는</a:t>
                      </a:r>
                      <a:r>
                        <a:rPr lang="ko-KR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경우 사용자 아이디 부분을 클릭한 후 화면 우측 상단의 </a:t>
                      </a:r>
                      <a:r>
                        <a:rPr lang="en-US" altLang="ko-KR" sz="1000" dirty="0">
                          <a:effectLst/>
                          <a:latin typeface="맑은 고딕" panose="020B0503020000020004" pitchFamily="50" charset="-127"/>
                          <a:ea typeface="바탕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버튼을 클릭하면 비밀번호 변경 팝업 창이 표시되며 비밀번호를 변경할 수 있습니다</a:t>
                      </a:r>
                      <a:r>
                        <a:rPr lang="en-GB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ko-KR" altLang="ko-KR" sz="1100" dirty="0">
                        <a:effectLst/>
                        <a:latin typeface="Calibri" panose="020F0502020204030204" pitchFamily="34" charset="0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marL="175260" indent="-36830"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n-GB" altLang="ko-KR" sz="1000" dirty="0">
                          <a:effectLst/>
                          <a:latin typeface="맑은 고딕" panose="020B0503020000020004" pitchFamily="50" charset="-127"/>
                          <a:ea typeface="바탕" panose="02030600000101010101" pitchFamily="18" charset="-127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ko-KR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삭제하고자 하는 사용자를 클릭 후 </a:t>
                      </a:r>
                      <a:r>
                        <a:rPr lang="en-US" altLang="ko-KR" sz="1000" dirty="0">
                          <a:effectLst/>
                          <a:latin typeface="맑은 고딕" panose="020B0503020000020004" pitchFamily="50" charset="-127"/>
                          <a:ea typeface="바탕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버튼 클릭 시 해당 사용자의 정보가 삭제 됩니다</a:t>
                      </a:r>
                      <a:r>
                        <a:rPr lang="en-GB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ko-KR" altLang="ko-KR" sz="1100" dirty="0">
                        <a:effectLst/>
                        <a:latin typeface="Calibri" panose="020F0502020204030204" pitchFamily="34" charset="0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1518016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1)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 환경설정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기본설정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사용자설정</a:t>
            </a:r>
            <a:endParaRPr lang="ko-KR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393700" lvl="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시스템 운영자 추가 메뉴로 그룹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, 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아이디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, 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이름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, 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소속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, 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계정상태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, 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권한 등을 관리할 수 있습니다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  <a:endParaRPr lang="ko-KR" altLang="en-US" sz="1100" kern="100" dirty="0">
              <a:latin typeface="KoPub돋움체 Light" panose="00000300000000000000" pitchFamily="2" charset="-127"/>
              <a:ea typeface="KoPub돋움체 Light" panose="00000300000000000000" pitchFamily="2" charset="-127"/>
              <a:cs typeface="Times New Roman" panose="02020603050405020304" pitchFamily="18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18D558B2-3214-45F9-BF85-1C603D762A9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78432" y="2354922"/>
            <a:ext cx="6028768" cy="29909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557B35A3-CCA6-4E75-A0B2-5FD140319C15}"/>
              </a:ext>
            </a:extLst>
          </p:cNvPr>
          <p:cNvSpPr/>
          <p:nvPr/>
        </p:nvSpPr>
        <p:spPr>
          <a:xfrm>
            <a:off x="706096" y="5472298"/>
            <a:ext cx="6160530" cy="4204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우측 상단의 추가 버튼 클릭 시 사용자 등록 팝업 화면이 표시되며 새로운 사용자를 등록 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altLang="ko-KR" sz="1100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altLang="ko-KR" sz="1100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altLang="ko-KR" sz="1100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altLang="ko-KR" sz="1100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사용자 비밀번호를 번경하고자 하는 경우 사용자 아이디 부분을 클릭한 후 화면 우측 상단의 비밀번호변경 버튼을 클릭하면 비밀번호 변경 팝업 창이 표시되며 비밀번호를 변경할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altLang="ko-KR" sz="1100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altLang="ko-KR" sz="1100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altLang="ko-KR" sz="1100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삭제하고자 하는 사용자를 클릭 후 삭제 버튼 클릭 시 해당 사용자의 정보가 삭제 됩니다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D5A8839-1DEE-457F-9605-3A6AB8DEA3B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80" y="6133321"/>
            <a:ext cx="3305175" cy="130937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B7FBD077-0E35-4A37-8C4D-E2F9A0D5582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80" y="8273790"/>
            <a:ext cx="1931035" cy="84074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C8738CAD-E1C3-4B1B-A48A-6D91AA701E71}"/>
              </a:ext>
            </a:extLst>
          </p:cNvPr>
          <p:cNvGrpSpPr/>
          <p:nvPr/>
        </p:nvGrpSpPr>
        <p:grpSpPr>
          <a:xfrm>
            <a:off x="723349" y="5549859"/>
            <a:ext cx="263214" cy="276999"/>
            <a:chOff x="2588332" y="793984"/>
            <a:chExt cx="263214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AE02A1E8-A965-4C68-8CD4-1FB3D218C1DA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CE4368C-4DC0-45CC-965E-BD97A21F2C62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305D8B86-EF48-4449-AA6B-35C2C880F3FD}"/>
              </a:ext>
            </a:extLst>
          </p:cNvPr>
          <p:cNvGrpSpPr/>
          <p:nvPr/>
        </p:nvGrpSpPr>
        <p:grpSpPr>
          <a:xfrm>
            <a:off x="693049" y="7688219"/>
            <a:ext cx="263214" cy="276999"/>
            <a:chOff x="2588332" y="793984"/>
            <a:chExt cx="263214" cy="276999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EC3D8AEB-1461-4A43-912A-F7F599D56D1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18F1472-E01F-4A6B-A130-243761BA726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8AD8C765-842A-480E-A95C-72191652EC8C}"/>
              </a:ext>
            </a:extLst>
          </p:cNvPr>
          <p:cNvGrpSpPr/>
          <p:nvPr/>
        </p:nvGrpSpPr>
        <p:grpSpPr>
          <a:xfrm>
            <a:off x="711252" y="9636149"/>
            <a:ext cx="263214" cy="276999"/>
            <a:chOff x="2588332" y="793984"/>
            <a:chExt cx="263214" cy="276999"/>
          </a:xfrm>
        </p:grpSpPr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E9517CB0-1530-4ED6-B933-627DC8EA263A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F5BDCD-B7F2-415D-B29D-3DEABE97F999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7B8A35E3-B0F8-439F-9690-905E96BC22AB}"/>
              </a:ext>
            </a:extLst>
          </p:cNvPr>
          <p:cNvGrpSpPr/>
          <p:nvPr/>
        </p:nvGrpSpPr>
        <p:grpSpPr>
          <a:xfrm>
            <a:off x="5413882" y="2688124"/>
            <a:ext cx="263214" cy="276999"/>
            <a:chOff x="2588332" y="793984"/>
            <a:chExt cx="263214" cy="276999"/>
          </a:xfrm>
        </p:grpSpPr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32241B36-F2E6-4C1B-9F16-F3253931315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697665B-4AB1-494E-9B2D-300427F1799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67EBD868-A9D1-4744-9C3B-F348B1643259}"/>
              </a:ext>
            </a:extLst>
          </p:cNvPr>
          <p:cNvGrpSpPr/>
          <p:nvPr/>
        </p:nvGrpSpPr>
        <p:grpSpPr>
          <a:xfrm>
            <a:off x="5624228" y="2688124"/>
            <a:ext cx="263214" cy="276999"/>
            <a:chOff x="2588332" y="793984"/>
            <a:chExt cx="263214" cy="276999"/>
          </a:xfrm>
        </p:grpSpPr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B90CC64F-103F-4C69-83A9-4951A1270AFA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4146D72-9BE9-4B83-B9B3-342B86F34D93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16FA3047-07F7-4DD1-BED0-0BB626EB679C}"/>
              </a:ext>
            </a:extLst>
          </p:cNvPr>
          <p:cNvGrpSpPr/>
          <p:nvPr/>
        </p:nvGrpSpPr>
        <p:grpSpPr>
          <a:xfrm>
            <a:off x="5917788" y="2688124"/>
            <a:ext cx="263214" cy="276999"/>
            <a:chOff x="2588332" y="793984"/>
            <a:chExt cx="263214" cy="276999"/>
          </a:xfrm>
        </p:grpSpPr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2B6F05E2-8812-4AD8-B3B9-55BDA8F6CBB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D18FD17-D4D0-4A36-9052-EA4D28CFE55E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EAA3CCA9-053F-432E-B7F9-EBDA13E77E17}"/>
              </a:ext>
            </a:extLst>
          </p:cNvPr>
          <p:cNvGrpSpPr/>
          <p:nvPr/>
        </p:nvGrpSpPr>
        <p:grpSpPr>
          <a:xfrm>
            <a:off x="6230887" y="2688124"/>
            <a:ext cx="263214" cy="276999"/>
            <a:chOff x="2588332" y="793984"/>
            <a:chExt cx="263214" cy="276999"/>
          </a:xfrm>
        </p:grpSpPr>
        <p:sp>
          <p:nvSpPr>
            <p:cNvPr id="37" name="타원 36">
              <a:extLst>
                <a:ext uri="{FF2B5EF4-FFF2-40B4-BE49-F238E27FC236}">
                  <a16:creationId xmlns:a16="http://schemas.microsoft.com/office/drawing/2014/main" id="{47EDCA07-69FD-4C5D-972A-387BF8AC468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A76C9C6-3AD7-4343-AFA5-02FDDC44553A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85461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14949"/>
              </p:ext>
            </p:extLst>
          </p:nvPr>
        </p:nvGraphicFramePr>
        <p:xfrm>
          <a:off x="508056" y="1152396"/>
          <a:ext cx="6358570" cy="87451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745138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706096" y="5472298"/>
            <a:ext cx="6160530" cy="2227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토폴로지권한 버튼 클릭 시 사용자별 토폴로지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맵에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접속 할 수 있는 권한을 설정 할 수 있는 토폴로지 권한 설정 팝업 화면이 표시 됩니다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팝업 화면의 좌측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권한명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설정 부분에서 권한을 추가하고 해당 권한에서 접속 가능한 토폴로지를 우측 화면에서 설정하는 구조 입니다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</a:pP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①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권한명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추가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추가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버튼 클릭 시 토폴로지 권한추가 팝업 창이 표시되며 새로운 권한을 추가 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권한 명 선택 후 삭제 버튼 클릭 시 해당 권한을 삭제 합니다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</a:pP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②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토폴로지 설정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좌측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권한명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리스트 화면에서 선택 된 권한에 대해 접속 할 토폴로지를 설정 합니다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체크 설정된 항목에 대해서만 접속 권한을 부여 합니다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97F429AB-99FF-4F7F-BE56-3D0AFD1A1071}"/>
              </a:ext>
            </a:extLst>
          </p:cNvPr>
          <p:cNvGrpSpPr/>
          <p:nvPr/>
        </p:nvGrpSpPr>
        <p:grpSpPr>
          <a:xfrm>
            <a:off x="710286" y="5523733"/>
            <a:ext cx="263214" cy="276999"/>
            <a:chOff x="2588332" y="793984"/>
            <a:chExt cx="263214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758C3252-4D1F-47DB-8C8C-24D5B606DD8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591E6C0-750A-4C78-9606-A2B6293ABC3D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4" name="그림 33">
            <a:extLst>
              <a:ext uri="{FF2B5EF4-FFF2-40B4-BE49-F238E27FC236}">
                <a16:creationId xmlns:a16="http://schemas.microsoft.com/office/drawing/2014/main" id="{551E42EC-76BC-47E9-AF02-92F33F336D5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49" y="1368666"/>
            <a:ext cx="6021018" cy="39772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37312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C9492353-2845-4EE2-A7D0-D1EA6CDEC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736830"/>
              </p:ext>
            </p:extLst>
          </p:nvPr>
        </p:nvGraphicFramePr>
        <p:xfrm>
          <a:off x="606107" y="1482399"/>
          <a:ext cx="6358570" cy="8387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387020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6" name="직사각형 5">
            <a:extLst>
              <a:ext uri="{FF2B5EF4-FFF2-40B4-BE49-F238E27FC236}">
                <a16:creationId xmlns:a16="http://schemas.microsoft.com/office/drawing/2014/main" id="{96BD80EA-775C-47EB-98D5-88632B9AB84D}"/>
              </a:ext>
            </a:extLst>
          </p:cNvPr>
          <p:cNvSpPr/>
          <p:nvPr/>
        </p:nvSpPr>
        <p:spPr>
          <a:xfrm>
            <a:off x="510857" y="822394"/>
            <a:ext cx="6453820" cy="590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2)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환경설정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기본설정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학교설정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그룹정보의 학교목록을 관리하는 메뉴로 </a:t>
            </a:r>
            <a:r>
              <a:rPr lang="ko-KR" altLang="en-US" sz="1100" kern="100" dirty="0" err="1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그룹명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, 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학교명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, 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주소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, </a:t>
            </a:r>
            <a:r>
              <a:rPr lang="ko-KR" altLang="en-US" sz="1100" kern="100" dirty="0" err="1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나이스코드를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 관리할 수 있습니다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  <a:endParaRPr lang="ko-KR" altLang="en-US" sz="1100" kern="100" dirty="0">
              <a:latin typeface="KoPub돋움체 Light" panose="00000300000000000000" pitchFamily="2" charset="-127"/>
              <a:ea typeface="KoPub돋움체 Light" panose="00000300000000000000" pitchFamily="2" charset="-127"/>
              <a:cs typeface="Times New Roman" panose="02020603050405020304" pitchFamily="18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C7F6672-48E5-47FE-AFA9-76BD845EEFAE}"/>
              </a:ext>
            </a:extLst>
          </p:cNvPr>
          <p:cNvSpPr/>
          <p:nvPr/>
        </p:nvSpPr>
        <p:spPr>
          <a:xfrm>
            <a:off x="706096" y="4597085"/>
            <a:ext cx="6134651" cy="338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조회버튼을 클릭하여 해당 교육청 내 학교 목록을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</a:t>
            </a:r>
            <a:endParaRPr lang="en-US" altLang="ko-KR" sz="1100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D43BA713-F95D-42C6-8B89-71E71938F9A8}"/>
              </a:ext>
            </a:extLst>
          </p:cNvPr>
          <p:cNvGrpSpPr/>
          <p:nvPr/>
        </p:nvGrpSpPr>
        <p:grpSpPr>
          <a:xfrm>
            <a:off x="710286" y="4640777"/>
            <a:ext cx="263214" cy="276999"/>
            <a:chOff x="2588332" y="793984"/>
            <a:chExt cx="263214" cy="276999"/>
          </a:xfrm>
        </p:grpSpPr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50ED34F6-974A-4A2F-B3F2-59816030BAD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B66B5EE-9679-492A-92B7-7E082D0FBD0B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6A59195A-CA1B-4797-B1C8-FD3C81CAA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096" y="1573848"/>
            <a:ext cx="6134651" cy="2894428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9727C2BE-BBF8-49CD-A244-0089EE2187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4637" y="1755213"/>
            <a:ext cx="3296110" cy="571580"/>
          </a:xfrm>
          <a:prstGeom prst="rect">
            <a:avLst/>
          </a:prstGeom>
        </p:spPr>
      </p:pic>
      <p:grpSp>
        <p:nvGrpSpPr>
          <p:cNvPr id="33" name="그룹 32">
            <a:extLst>
              <a:ext uri="{FF2B5EF4-FFF2-40B4-BE49-F238E27FC236}">
                <a16:creationId xmlns:a16="http://schemas.microsoft.com/office/drawing/2014/main" id="{ED5C3C80-BE3D-4339-80F7-FF5B9C9C8605}"/>
              </a:ext>
            </a:extLst>
          </p:cNvPr>
          <p:cNvGrpSpPr/>
          <p:nvPr/>
        </p:nvGrpSpPr>
        <p:grpSpPr>
          <a:xfrm>
            <a:off x="3710393" y="1906280"/>
            <a:ext cx="263214" cy="276999"/>
            <a:chOff x="2588332" y="793984"/>
            <a:chExt cx="263214" cy="276999"/>
          </a:xfrm>
        </p:grpSpPr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6A29E423-7C07-4834-992B-E1ED58BD098D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9A52C70-6407-4196-ADE8-52798BBAEB6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6DD1DE66-3B48-433C-AC35-599A6D04FE69}"/>
              </a:ext>
            </a:extLst>
          </p:cNvPr>
          <p:cNvGrpSpPr/>
          <p:nvPr/>
        </p:nvGrpSpPr>
        <p:grpSpPr>
          <a:xfrm>
            <a:off x="4389662" y="1894737"/>
            <a:ext cx="263214" cy="276999"/>
            <a:chOff x="2588332" y="793984"/>
            <a:chExt cx="263214" cy="276999"/>
          </a:xfrm>
        </p:grpSpPr>
        <p:sp>
          <p:nvSpPr>
            <p:cNvPr id="37" name="타원 36">
              <a:extLst>
                <a:ext uri="{FF2B5EF4-FFF2-40B4-BE49-F238E27FC236}">
                  <a16:creationId xmlns:a16="http://schemas.microsoft.com/office/drawing/2014/main" id="{D93B7647-D300-4953-A663-8FC946B497D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50B448D-E92A-4DA7-A91C-AD9B275922F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40" name="그림 39">
            <a:extLst>
              <a:ext uri="{FF2B5EF4-FFF2-40B4-BE49-F238E27FC236}">
                <a16:creationId xmlns:a16="http://schemas.microsoft.com/office/drawing/2014/main" id="{B08D5237-C52B-4152-9AF5-601A130189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500" y="5074088"/>
            <a:ext cx="2791215" cy="1743318"/>
          </a:xfrm>
          <a:prstGeom prst="rect">
            <a:avLst/>
          </a:prstGeom>
        </p:spPr>
      </p:pic>
      <p:grpSp>
        <p:nvGrpSpPr>
          <p:cNvPr id="41" name="그룹 40">
            <a:extLst>
              <a:ext uri="{FF2B5EF4-FFF2-40B4-BE49-F238E27FC236}">
                <a16:creationId xmlns:a16="http://schemas.microsoft.com/office/drawing/2014/main" id="{F07DD453-4504-4D6F-B374-A6D69B3646C2}"/>
              </a:ext>
            </a:extLst>
          </p:cNvPr>
          <p:cNvGrpSpPr/>
          <p:nvPr/>
        </p:nvGrpSpPr>
        <p:grpSpPr>
          <a:xfrm>
            <a:off x="1010250" y="5097625"/>
            <a:ext cx="263214" cy="276999"/>
            <a:chOff x="2588332" y="793984"/>
            <a:chExt cx="263214" cy="276999"/>
          </a:xfrm>
        </p:grpSpPr>
        <p:sp>
          <p:nvSpPr>
            <p:cNvPr id="42" name="타원 41">
              <a:extLst>
                <a:ext uri="{FF2B5EF4-FFF2-40B4-BE49-F238E27FC236}">
                  <a16:creationId xmlns:a16="http://schemas.microsoft.com/office/drawing/2014/main" id="{A23EFE80-7B64-4017-8368-444797CA02B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E8FA9F3-45AF-4A42-B2AE-BF6EFA396B2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D1038C78-BF7B-44FE-9272-B267A9F96291}"/>
              </a:ext>
            </a:extLst>
          </p:cNvPr>
          <p:cNvSpPr/>
          <p:nvPr/>
        </p:nvSpPr>
        <p:spPr>
          <a:xfrm>
            <a:off x="701740" y="6839543"/>
            <a:ext cx="6134651" cy="626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추가버튼을 클릭하여 그룹을 선택하고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나이스코드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학교명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주소를 입력 후 저장 버튼을 클릭하여 저장합니다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</a:t>
            </a:r>
            <a:endParaRPr lang="en-US" altLang="ko-KR" sz="1100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0AB33CAB-216A-4133-B34F-AD9BBD10D568}"/>
              </a:ext>
            </a:extLst>
          </p:cNvPr>
          <p:cNvGrpSpPr/>
          <p:nvPr/>
        </p:nvGrpSpPr>
        <p:grpSpPr>
          <a:xfrm>
            <a:off x="727403" y="6897817"/>
            <a:ext cx="263214" cy="276999"/>
            <a:chOff x="2588332" y="793984"/>
            <a:chExt cx="263214" cy="276999"/>
          </a:xfrm>
        </p:grpSpPr>
        <p:sp>
          <p:nvSpPr>
            <p:cNvPr id="47" name="타원 46">
              <a:extLst>
                <a:ext uri="{FF2B5EF4-FFF2-40B4-BE49-F238E27FC236}">
                  <a16:creationId xmlns:a16="http://schemas.microsoft.com/office/drawing/2014/main" id="{779983C6-3589-404F-BAA6-2A06D622970E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089B549-A3EA-48AE-B308-C986755CFC2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3A57CDDE-E348-4715-9D1C-A46D1311561C}"/>
              </a:ext>
            </a:extLst>
          </p:cNvPr>
          <p:cNvGrpSpPr/>
          <p:nvPr/>
        </p:nvGrpSpPr>
        <p:grpSpPr>
          <a:xfrm>
            <a:off x="5020741" y="1903715"/>
            <a:ext cx="263214" cy="276999"/>
            <a:chOff x="2588332" y="793984"/>
            <a:chExt cx="263214" cy="276999"/>
          </a:xfrm>
        </p:grpSpPr>
        <p:sp>
          <p:nvSpPr>
            <p:cNvPr id="50" name="타원 49">
              <a:extLst>
                <a:ext uri="{FF2B5EF4-FFF2-40B4-BE49-F238E27FC236}">
                  <a16:creationId xmlns:a16="http://schemas.microsoft.com/office/drawing/2014/main" id="{9306251B-4232-476F-887B-FAEB605931E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C683F3E-6B02-47C4-A044-341D08CF9EE8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86B8B7D0-43E6-4F37-8EC9-1599BEBC02D5}"/>
              </a:ext>
            </a:extLst>
          </p:cNvPr>
          <p:cNvGrpSpPr/>
          <p:nvPr/>
        </p:nvGrpSpPr>
        <p:grpSpPr>
          <a:xfrm>
            <a:off x="5604216" y="1899359"/>
            <a:ext cx="263214" cy="276999"/>
            <a:chOff x="2588332" y="793984"/>
            <a:chExt cx="263214" cy="276999"/>
          </a:xfrm>
        </p:grpSpPr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4358EE69-C590-4DBD-B477-10C9606BC9CF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362AD6C-B816-4A93-9E8F-0037B139CE10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BDCAC5FA-8490-4BCB-B7BF-1A04DD62B2C2}"/>
              </a:ext>
            </a:extLst>
          </p:cNvPr>
          <p:cNvGrpSpPr/>
          <p:nvPr/>
        </p:nvGrpSpPr>
        <p:grpSpPr>
          <a:xfrm>
            <a:off x="6226879" y="1895003"/>
            <a:ext cx="263214" cy="276999"/>
            <a:chOff x="2588332" y="793984"/>
            <a:chExt cx="263214" cy="276999"/>
          </a:xfrm>
        </p:grpSpPr>
        <p:sp>
          <p:nvSpPr>
            <p:cNvPr id="56" name="타원 55">
              <a:extLst>
                <a:ext uri="{FF2B5EF4-FFF2-40B4-BE49-F238E27FC236}">
                  <a16:creationId xmlns:a16="http://schemas.microsoft.com/office/drawing/2014/main" id="{A3452B06-3BEE-4FB7-9090-CA9AF3E2436C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0CC5300-0D9C-44CE-8346-0D40F415C41D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60DA254E-9F86-4586-9DA8-98BBEFD2710A}"/>
              </a:ext>
            </a:extLst>
          </p:cNvPr>
          <p:cNvSpPr/>
          <p:nvPr/>
        </p:nvSpPr>
        <p:spPr>
          <a:xfrm>
            <a:off x="710447" y="7553644"/>
            <a:ext cx="6134651" cy="626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등록되어 있는 학교를 선택 후 수정버튼을 클릭하여 그룹과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나이스코드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학교명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주소를 수정 후 저장 버튼을 클릭하여 저장합니다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</a:t>
            </a:r>
            <a:endParaRPr lang="en-US" altLang="ko-KR" sz="1100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A8618537-3AE4-477D-8CD5-7A05C6AB0DDE}"/>
              </a:ext>
            </a:extLst>
          </p:cNvPr>
          <p:cNvGrpSpPr/>
          <p:nvPr/>
        </p:nvGrpSpPr>
        <p:grpSpPr>
          <a:xfrm>
            <a:off x="727403" y="7603490"/>
            <a:ext cx="263214" cy="276999"/>
            <a:chOff x="2588332" y="793984"/>
            <a:chExt cx="263214" cy="276999"/>
          </a:xfrm>
        </p:grpSpPr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A0E4AE0D-7A05-4D0E-8D99-A66D04327B6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61EAF0-9B77-488A-B589-8DD89663051F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BE5EAAF8-5706-4ED0-9798-183D30DE845A}"/>
              </a:ext>
            </a:extLst>
          </p:cNvPr>
          <p:cNvSpPr/>
          <p:nvPr/>
        </p:nvSpPr>
        <p:spPr>
          <a:xfrm>
            <a:off x="706091" y="8202432"/>
            <a:ext cx="6134651" cy="338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등록되어 있는 학교를 선택 후 삭제버튼을 클릭하여 해당 학교 목록을 삭제합니다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</a:t>
            </a:r>
            <a:endParaRPr lang="en-US" altLang="ko-KR" sz="1100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12B39BAC-9FE1-4BB9-A91F-E3B79C19CFCC}"/>
              </a:ext>
            </a:extLst>
          </p:cNvPr>
          <p:cNvGrpSpPr/>
          <p:nvPr/>
        </p:nvGrpSpPr>
        <p:grpSpPr>
          <a:xfrm>
            <a:off x="723047" y="8265344"/>
            <a:ext cx="263214" cy="276999"/>
            <a:chOff x="2588332" y="793984"/>
            <a:chExt cx="263214" cy="276999"/>
          </a:xfrm>
        </p:grpSpPr>
        <p:sp>
          <p:nvSpPr>
            <p:cNvPr id="61" name="타원 60">
              <a:extLst>
                <a:ext uri="{FF2B5EF4-FFF2-40B4-BE49-F238E27FC236}">
                  <a16:creationId xmlns:a16="http://schemas.microsoft.com/office/drawing/2014/main" id="{ABE04797-6EAA-46ED-A712-D10012816DA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E52FB5F-FBC1-46EF-9D94-85E7E08AF46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B2004F0D-004E-4994-9EF6-4B685CD9C0FD}"/>
              </a:ext>
            </a:extLst>
          </p:cNvPr>
          <p:cNvSpPr/>
          <p:nvPr/>
        </p:nvSpPr>
        <p:spPr>
          <a:xfrm>
            <a:off x="701735" y="8616089"/>
            <a:ext cx="6134651" cy="338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버튼을 클릭하여 조회 데이터를 엑셀로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074665E1-8D0F-4034-80A3-F297BCF34F40}"/>
              </a:ext>
            </a:extLst>
          </p:cNvPr>
          <p:cNvGrpSpPr/>
          <p:nvPr/>
        </p:nvGrpSpPr>
        <p:grpSpPr>
          <a:xfrm>
            <a:off x="723049" y="8670285"/>
            <a:ext cx="263214" cy="276999"/>
            <a:chOff x="2588332" y="793984"/>
            <a:chExt cx="263214" cy="276999"/>
          </a:xfrm>
        </p:grpSpPr>
        <p:sp>
          <p:nvSpPr>
            <p:cNvPr id="68" name="타원 67">
              <a:extLst>
                <a:ext uri="{FF2B5EF4-FFF2-40B4-BE49-F238E27FC236}">
                  <a16:creationId xmlns:a16="http://schemas.microsoft.com/office/drawing/2014/main" id="{020EC2A5-45CC-4ADC-88EE-30CBCE2AB08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9E2278E-7BF5-4B20-B685-54EA7B0B11EE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37282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8"/>
          <p:cNvSpPr>
            <a:spLocks noChangeArrowheads="1"/>
          </p:cNvSpPr>
          <p:nvPr/>
        </p:nvSpPr>
        <p:spPr bwMode="auto">
          <a:xfrm>
            <a:off x="529590" y="1178424"/>
            <a:ext cx="6882941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defTabSz="914400" eaLnBrk="0" hangingPunct="0">
              <a:defRPr/>
            </a:pPr>
            <a:r>
              <a:rPr lang="en-US" altLang="ko-KR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10.2 </a:t>
            </a:r>
            <a:r>
              <a:rPr lang="ko-KR" altLang="en-US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환경설정 </a:t>
            </a:r>
            <a:r>
              <a:rPr lang="en-US" altLang="ko-KR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&gt; AP</a:t>
            </a:r>
            <a:r>
              <a:rPr lang="ko-KR" altLang="en-US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설정</a:t>
            </a:r>
            <a:endParaRPr kumimoji="0" lang="ko-KR" altLang="en-US" sz="1500" b="0" kern="0" spc="-50" baseline="0" dirty="0">
              <a:ln w="3175">
                <a:noFill/>
              </a:ln>
              <a:solidFill>
                <a:schemeClr val="accent1">
                  <a:lumMod val="75000"/>
                </a:schemeClr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Arial Unicode MS" pitchFamily="50" charset="-127"/>
            </a:endParaRPr>
          </a:p>
        </p:txBody>
      </p:sp>
      <p:graphicFrame>
        <p:nvGraphicFramePr>
          <p:cNvPr id="50" name="표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347378"/>
              </p:ext>
            </p:extLst>
          </p:nvPr>
        </p:nvGraphicFramePr>
        <p:xfrm>
          <a:off x="606107" y="2225017"/>
          <a:ext cx="6358570" cy="77317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7731783">
                <a:tc>
                  <a:txBody>
                    <a:bodyPr/>
                    <a:lstStyle/>
                    <a:p>
                      <a:pPr marL="179070" indent="-40640"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n-GB" altLang="ko-KR" sz="1000" dirty="0">
                          <a:effectLst/>
                          <a:latin typeface="맑은 고딕" panose="020B0503020000020004" pitchFamily="50" charset="-127"/>
                          <a:ea typeface="바탕" panose="02030600000101010101" pitchFamily="18" charset="-127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ko-KR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화면 우측 상단의 버튼 클릭 시 사용자 등록 팝업 화면이 표시되며 새로운 사용자를 등록 할 수 있습니다</a:t>
                      </a:r>
                      <a:r>
                        <a:rPr lang="en-GB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ko-KR" altLang="ko-KR" sz="1100" dirty="0">
                        <a:effectLst/>
                        <a:latin typeface="Calibri" panose="020F0502020204030204" pitchFamily="34" charset="0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marL="175260" indent="-36830"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n-GB" altLang="ko-KR" sz="1000" dirty="0">
                          <a:effectLst/>
                          <a:latin typeface="맑은 고딕" panose="020B0503020000020004" pitchFamily="50" charset="-127"/>
                          <a:ea typeface="바탕" panose="02030600000101010101" pitchFamily="18" charset="-127"/>
                          <a:cs typeface="Times New Roman" panose="02020603050405020304" pitchFamily="18" charset="0"/>
                        </a:rPr>
                        <a:t>-</a:t>
                      </a:r>
                      <a:endParaRPr lang="ko-KR" altLang="ko-KR" sz="1100" dirty="0">
                        <a:effectLst/>
                        <a:latin typeface="Calibri" panose="020F0502020204030204" pitchFamily="34" charset="0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1518016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algn="just" latinLnBrk="1">
              <a:lnSpc>
                <a:spcPct val="150000"/>
              </a:lnSpc>
              <a:buAutoNum type="arabicParenR"/>
            </a:pP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환경설정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설정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장비설정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각 교육청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, 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학교별 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SWIMS AP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장비의 관리 정보를 설정 합니다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 </a:t>
            </a:r>
            <a:endParaRPr lang="ko-KR" altLang="en-US" sz="1100" kern="100" dirty="0">
              <a:latin typeface="KoPub돋움체 Light" panose="00000300000000000000" pitchFamily="2" charset="-127"/>
              <a:ea typeface="KoPub돋움체 Light" panose="00000300000000000000" pitchFamily="2" charset="-127"/>
              <a:cs typeface="Times New Roman" panose="02020603050405020304" pitchFamily="18" charset="0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7B7E710D-5A96-4D3F-A7CB-FE8096F0B00D}"/>
              </a:ext>
            </a:extLst>
          </p:cNvPr>
          <p:cNvSpPr/>
          <p:nvPr/>
        </p:nvSpPr>
        <p:spPr>
          <a:xfrm>
            <a:off x="706096" y="5936798"/>
            <a:ext cx="6160530" cy="1797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조회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조회 버튼 클릭 시 현재 학교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최신현황을 확인할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171450" indent="-17145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수정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수정하고자 하는 정보를 클릭 후 직접 타이핑하여 수정 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171450" indent="-17145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삭제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삭제하고자 하는 정보를 클릭 후 삭제 버튼 클릭 시 해당 정보가 삭제 됩니다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</a:pP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  *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수정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/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삭제 후 저장 버튼을 클릭해야만 변경된 정보가 반영 됩니다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   미할당장비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swims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에 등록된 장비 중 특정 학교에 할당되어 있지 않은 장비를 나타냅니다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194BA20F-BD04-4982-921F-9D37CE14D12E}"/>
              </a:ext>
            </a:extLst>
          </p:cNvPr>
          <p:cNvGrpSpPr/>
          <p:nvPr/>
        </p:nvGrpSpPr>
        <p:grpSpPr>
          <a:xfrm>
            <a:off x="693049" y="5998591"/>
            <a:ext cx="263214" cy="276999"/>
            <a:chOff x="2588332" y="793984"/>
            <a:chExt cx="263214" cy="276999"/>
          </a:xfrm>
        </p:grpSpPr>
        <p:sp>
          <p:nvSpPr>
            <p:cNvPr id="43" name="타원 42">
              <a:extLst>
                <a:ext uri="{FF2B5EF4-FFF2-40B4-BE49-F238E27FC236}">
                  <a16:creationId xmlns:a16="http://schemas.microsoft.com/office/drawing/2014/main" id="{BCEA08DE-F1F4-4E7D-B20E-0BD3CA276069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2C56E87-B93D-42E9-B1E1-3630E00379DA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2AC8D40B-315A-4C2A-A77F-F16725DD0C5B}"/>
              </a:ext>
            </a:extLst>
          </p:cNvPr>
          <p:cNvGrpSpPr/>
          <p:nvPr/>
        </p:nvGrpSpPr>
        <p:grpSpPr>
          <a:xfrm>
            <a:off x="693049" y="6718570"/>
            <a:ext cx="263214" cy="276999"/>
            <a:chOff x="2588332" y="793984"/>
            <a:chExt cx="263214" cy="276999"/>
          </a:xfrm>
        </p:grpSpPr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532DFF5C-5F33-45EC-980A-3C568147065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2C82075-16D0-419F-B59A-152497CCE720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9C7371F4-D477-41F5-95C1-4B286AE85CD0}"/>
              </a:ext>
            </a:extLst>
          </p:cNvPr>
          <p:cNvGrpSpPr/>
          <p:nvPr/>
        </p:nvGrpSpPr>
        <p:grpSpPr>
          <a:xfrm>
            <a:off x="693049" y="7431748"/>
            <a:ext cx="263214" cy="276999"/>
            <a:chOff x="2588332" y="793984"/>
            <a:chExt cx="263214" cy="276999"/>
          </a:xfrm>
        </p:grpSpPr>
        <p:sp>
          <p:nvSpPr>
            <p:cNvPr id="56" name="타원 55">
              <a:extLst>
                <a:ext uri="{FF2B5EF4-FFF2-40B4-BE49-F238E27FC236}">
                  <a16:creationId xmlns:a16="http://schemas.microsoft.com/office/drawing/2014/main" id="{CCBBBCF2-9030-43BA-A8C1-8F1E34314E97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430D156-3F70-4798-95C0-EC5F3076E027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4A4D59DE-60C5-4B13-8F3A-C8D4AED43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049" y="2363967"/>
            <a:ext cx="6160530" cy="274234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672DE48-A064-4559-B44E-2D7A68827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2902" y="2540103"/>
            <a:ext cx="3048425" cy="409632"/>
          </a:xfrm>
          <a:prstGeom prst="rect">
            <a:avLst/>
          </a:prstGeom>
        </p:spPr>
      </p:pic>
      <p:grpSp>
        <p:nvGrpSpPr>
          <p:cNvPr id="29" name="그룹 28">
            <a:extLst>
              <a:ext uri="{FF2B5EF4-FFF2-40B4-BE49-F238E27FC236}">
                <a16:creationId xmlns:a16="http://schemas.microsoft.com/office/drawing/2014/main" id="{68683D9D-FE9D-4D54-8D1D-CBD64C7E41D5}"/>
              </a:ext>
            </a:extLst>
          </p:cNvPr>
          <p:cNvGrpSpPr/>
          <p:nvPr/>
        </p:nvGrpSpPr>
        <p:grpSpPr>
          <a:xfrm>
            <a:off x="3915229" y="2480320"/>
            <a:ext cx="263214" cy="276999"/>
            <a:chOff x="2588332" y="793984"/>
            <a:chExt cx="263214" cy="276999"/>
          </a:xfrm>
        </p:grpSpPr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14E54261-974B-47E4-A445-25B625786672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036DCD4-F90E-4629-99BF-73500B2A77F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D3A6B54E-B2D9-491A-9B8F-EC480F6CE356}"/>
              </a:ext>
            </a:extLst>
          </p:cNvPr>
          <p:cNvGrpSpPr/>
          <p:nvPr/>
        </p:nvGrpSpPr>
        <p:grpSpPr>
          <a:xfrm>
            <a:off x="688693" y="6361515"/>
            <a:ext cx="263214" cy="276999"/>
            <a:chOff x="2588332" y="793984"/>
            <a:chExt cx="263214" cy="276999"/>
          </a:xfrm>
        </p:grpSpPr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06864D4A-BC5F-457A-A06A-3A3BB60F31C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A97D5D2-DD4F-4DB0-B5BC-973C9A2E972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1684068E-544D-4C01-90E5-350CB88B69E0}"/>
              </a:ext>
            </a:extLst>
          </p:cNvPr>
          <p:cNvGrpSpPr/>
          <p:nvPr/>
        </p:nvGrpSpPr>
        <p:grpSpPr>
          <a:xfrm>
            <a:off x="4590137" y="2490550"/>
            <a:ext cx="263214" cy="276999"/>
            <a:chOff x="2588332" y="793984"/>
            <a:chExt cx="263214" cy="276999"/>
          </a:xfrm>
        </p:grpSpPr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FE3B1045-6AAB-4566-90A6-D762223285B9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6197758-A2F8-4B0D-AD1E-25DE987E2673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679EC267-5D06-464D-9D5E-45D12ECB9B17}"/>
              </a:ext>
            </a:extLst>
          </p:cNvPr>
          <p:cNvGrpSpPr/>
          <p:nvPr/>
        </p:nvGrpSpPr>
        <p:grpSpPr>
          <a:xfrm>
            <a:off x="5195389" y="2481842"/>
            <a:ext cx="263214" cy="276999"/>
            <a:chOff x="2588332" y="793984"/>
            <a:chExt cx="263214" cy="276999"/>
          </a:xfrm>
        </p:grpSpPr>
        <p:sp>
          <p:nvSpPr>
            <p:cNvPr id="41" name="타원 40">
              <a:extLst>
                <a:ext uri="{FF2B5EF4-FFF2-40B4-BE49-F238E27FC236}">
                  <a16:creationId xmlns:a16="http://schemas.microsoft.com/office/drawing/2014/main" id="{90DBEAD6-98F3-4F30-B2D4-EE7E3107642E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145B170-1E8D-48F3-9E63-A9EF8B577C2A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9B8B225F-F9DA-4890-A745-184AC03B820A}"/>
              </a:ext>
            </a:extLst>
          </p:cNvPr>
          <p:cNvGrpSpPr/>
          <p:nvPr/>
        </p:nvGrpSpPr>
        <p:grpSpPr>
          <a:xfrm>
            <a:off x="5809343" y="2489620"/>
            <a:ext cx="263214" cy="276999"/>
            <a:chOff x="2588332" y="793984"/>
            <a:chExt cx="263214" cy="276999"/>
          </a:xfrm>
        </p:grpSpPr>
        <p:sp>
          <p:nvSpPr>
            <p:cNvPr id="47" name="타원 46">
              <a:extLst>
                <a:ext uri="{FF2B5EF4-FFF2-40B4-BE49-F238E27FC236}">
                  <a16:creationId xmlns:a16="http://schemas.microsoft.com/office/drawing/2014/main" id="{0F1616E8-C484-45AB-941F-5DFFD5A6B9DA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2C7D8FD-13E8-4F36-A381-19AF4604504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35742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/>
        </p:nvGraphicFramePr>
        <p:xfrm>
          <a:off x="606107" y="1482399"/>
          <a:ext cx="6358570" cy="8387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387020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2)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환경설정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설정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PoE/AP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설정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각 교육청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, 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학교별 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PoE 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장비와 연결 된 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AP 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정보를 설정 합니다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706096" y="5260631"/>
            <a:ext cx="6160530" cy="2227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목록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 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스위치 목록이 표시 됩니다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연결된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정보를 설정하고자 하는 스위치를 클릭하면 좌측 하단 회선 리스트에 해당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스위치의 회선 리스트가 표시 됩니다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171450" indent="-17145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회선 리스트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목록에서 선택 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스위치의 회선 리스트를 표시 합니다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                    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우측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미 등록 리스트의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를 선택하여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스위치의 각 회선에 연결된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정보를 매칭 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171450" indent="-17145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미등록 리스트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: 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스위치에 연결 정보를 매칭할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리스트를 표시 합니다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좌측 회선 리스트에서 먼저 회선을 선택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(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클릭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)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한 후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미 등록 리스트의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를 선택하고  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&lt; &gt;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 버튼을 클릭하여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스위치에 연결된 회선과 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를 매칭 합니다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2E7B800-B257-4EAB-B26E-06DE3B14176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06096" y="1579192"/>
            <a:ext cx="6147483" cy="368143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8BBC2E62-5A85-4FA4-8B33-5F42BB68EA70}"/>
              </a:ext>
            </a:extLst>
          </p:cNvPr>
          <p:cNvGrpSpPr/>
          <p:nvPr/>
        </p:nvGrpSpPr>
        <p:grpSpPr>
          <a:xfrm>
            <a:off x="693049" y="5353006"/>
            <a:ext cx="263214" cy="276999"/>
            <a:chOff x="2588332" y="793984"/>
            <a:chExt cx="263214" cy="276999"/>
          </a:xfrm>
        </p:grpSpPr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F3A71236-69FC-42ED-AC1D-754FFFABA702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EF28D99-F291-4953-B4F7-20BA9F5378E4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1AEC0391-B28F-4900-8297-C4F3DBC253A1}"/>
              </a:ext>
            </a:extLst>
          </p:cNvPr>
          <p:cNvGrpSpPr/>
          <p:nvPr/>
        </p:nvGrpSpPr>
        <p:grpSpPr>
          <a:xfrm>
            <a:off x="693049" y="5999928"/>
            <a:ext cx="263214" cy="276999"/>
            <a:chOff x="2588332" y="793984"/>
            <a:chExt cx="263214" cy="276999"/>
          </a:xfrm>
        </p:grpSpPr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EAD04E6A-B73C-49A9-82AC-9B8922EED3DA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8E3D7B5-EDFA-4035-899B-579D576C1FC8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95FF1C62-FB51-4088-93E2-C99C56607498}"/>
              </a:ext>
            </a:extLst>
          </p:cNvPr>
          <p:cNvGrpSpPr/>
          <p:nvPr/>
        </p:nvGrpSpPr>
        <p:grpSpPr>
          <a:xfrm>
            <a:off x="679986" y="6892600"/>
            <a:ext cx="263214" cy="276999"/>
            <a:chOff x="2588332" y="793984"/>
            <a:chExt cx="263214" cy="276999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86CE6C21-4B14-491B-8111-7D1505069E03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523CDFD-DE61-4EAB-8DB0-9BE052D8B56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F247EDCB-F85A-40B0-8B79-6AE142193CBC}"/>
              </a:ext>
            </a:extLst>
          </p:cNvPr>
          <p:cNvGrpSpPr/>
          <p:nvPr/>
        </p:nvGrpSpPr>
        <p:grpSpPr>
          <a:xfrm>
            <a:off x="1937649" y="2052483"/>
            <a:ext cx="263214" cy="276999"/>
            <a:chOff x="2588332" y="793984"/>
            <a:chExt cx="263214" cy="276999"/>
          </a:xfrm>
        </p:grpSpPr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0E53756F-4732-4D5E-A7C1-E4D011B43A42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81981AD-330D-49E7-9180-CB45B9A62573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B45EA393-8AA7-4C97-B1F4-E8EBB7E387CE}"/>
              </a:ext>
            </a:extLst>
          </p:cNvPr>
          <p:cNvGrpSpPr/>
          <p:nvPr/>
        </p:nvGrpSpPr>
        <p:grpSpPr>
          <a:xfrm>
            <a:off x="1985314" y="3612923"/>
            <a:ext cx="263214" cy="276999"/>
            <a:chOff x="2588332" y="793984"/>
            <a:chExt cx="263214" cy="276999"/>
          </a:xfrm>
        </p:grpSpPr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A72331F0-5E2C-4A44-A4FE-C7C1A4C41EE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7CBD7CF-EF54-4734-B45E-B7A3BC0E0924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482DD733-1131-417B-959C-F4E01FE5E6A2}"/>
              </a:ext>
            </a:extLst>
          </p:cNvPr>
          <p:cNvGrpSpPr/>
          <p:nvPr/>
        </p:nvGrpSpPr>
        <p:grpSpPr>
          <a:xfrm>
            <a:off x="4765516" y="3618666"/>
            <a:ext cx="263214" cy="276999"/>
            <a:chOff x="2588332" y="793984"/>
            <a:chExt cx="263214" cy="276999"/>
          </a:xfrm>
        </p:grpSpPr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A07D918B-1FBE-4DCB-A230-18290B93407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75AF570-7A40-48D5-B8EF-EFE1F5464543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0790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28"/>
          <p:cNvSpPr>
            <a:spLocks noChangeArrowheads="1"/>
          </p:cNvSpPr>
          <p:nvPr/>
        </p:nvSpPr>
        <p:spPr bwMode="auto">
          <a:xfrm>
            <a:off x="434340" y="774341"/>
            <a:ext cx="688294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800" b="0" kern="0" spc="-50" baseline="0" dirty="0">
                <a:ln w="3175">
                  <a:noFill/>
                </a:ln>
                <a:solidFill>
                  <a:srgbClr val="1D4397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5. </a:t>
            </a:r>
            <a:r>
              <a:rPr lang="ko-KR" altLang="en-US" kern="0" spc="-50" dirty="0">
                <a:ln w="3175">
                  <a:noFill/>
                </a:ln>
                <a:solidFill>
                  <a:srgbClr val="1D4397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통합운영현황</a:t>
            </a:r>
            <a:endParaRPr kumimoji="0" lang="ko-KR" altLang="en-US" sz="1800" b="0" kern="0" spc="-50" baseline="0" dirty="0">
              <a:ln w="3175">
                <a:noFill/>
              </a:ln>
              <a:solidFill>
                <a:srgbClr val="1D4397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Arial Unicode MS" pitchFamily="50" charset="-127"/>
            </a:endParaRPr>
          </a:p>
        </p:txBody>
      </p:sp>
      <p:sp>
        <p:nvSpPr>
          <p:cNvPr id="11" name="Rectangle 128"/>
          <p:cNvSpPr>
            <a:spLocks noChangeArrowheads="1"/>
          </p:cNvSpPr>
          <p:nvPr/>
        </p:nvSpPr>
        <p:spPr bwMode="auto">
          <a:xfrm>
            <a:off x="529590" y="1178424"/>
            <a:ext cx="6882941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500" b="0" kern="0" spc="-50" baseline="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5.1. </a:t>
            </a:r>
            <a:r>
              <a:rPr lang="ko-KR" altLang="en-US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통합운영현황</a:t>
            </a:r>
            <a:r>
              <a:rPr kumimoji="0" lang="ko-KR" altLang="en-US" sz="1500" b="0" kern="0" spc="-50" baseline="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 </a:t>
            </a:r>
            <a:r>
              <a:rPr kumimoji="0" lang="en-US" altLang="ko-KR" sz="1500" b="0" kern="0" spc="-50" baseline="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&gt; </a:t>
            </a:r>
            <a:r>
              <a:rPr kumimoji="0" lang="ko-KR" altLang="en-US" sz="1500" b="0" kern="0" spc="-50" baseline="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종합관제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140598"/>
              </p:ext>
            </p:extLst>
          </p:nvPr>
        </p:nvGraphicFramePr>
        <p:xfrm>
          <a:off x="606107" y="3700870"/>
          <a:ext cx="6358570" cy="47742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3696638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  <a:tr h="1077625">
                <a:tc>
                  <a:txBody>
                    <a:bodyPr/>
                    <a:lstStyle/>
                    <a:p>
                      <a:pPr marL="216000" indent="-216000" latinLnBrk="1">
                        <a:lnSpc>
                          <a:spcPct val="17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="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</a:rPr>
                        <a:t>관리자별 계정에 따른 고유 대시보드 구성이 가능합니다</a:t>
                      </a:r>
                      <a:r>
                        <a:rPr lang="en-US" altLang="ko-KR" sz="1100" b="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</a:rPr>
                        <a:t>.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  <a:p>
                      <a:pPr marL="216000" indent="-216000" latinLnBrk="1">
                        <a:lnSpc>
                          <a:spcPct val="17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="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</a:rPr>
                        <a:t>대시보드 레이아웃을 사용자가 정의하여 구성 가능합니다</a:t>
                      </a:r>
                      <a:r>
                        <a:rPr lang="en-US" altLang="ko-KR" sz="1100" b="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</a:rPr>
                        <a:t>.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  <a:p>
                      <a:pPr marL="216000" indent="-216000" latinLnBrk="1">
                        <a:lnSpc>
                          <a:spcPct val="17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="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</a:rPr>
                        <a:t>각 </a:t>
                      </a:r>
                      <a:r>
                        <a:rPr lang="ko-KR" altLang="en-US" sz="1100" b="0" dirty="0" err="1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</a:rPr>
                        <a:t>위젯별로</a:t>
                      </a:r>
                      <a:r>
                        <a:rPr lang="ko-KR" altLang="en-US" sz="1100" b="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</a:rPr>
                        <a:t> 설정 기능을 제공합니다</a:t>
                      </a:r>
                      <a:r>
                        <a:rPr lang="en-US" altLang="ko-KR" sz="1100" b="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</a:rPr>
                        <a:t>.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 marL="144000" marT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1" name="직사각형 50"/>
          <p:cNvSpPr/>
          <p:nvPr/>
        </p:nvSpPr>
        <p:spPr>
          <a:xfrm>
            <a:off x="510857" y="1561829"/>
            <a:ext cx="6453820" cy="2252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en-US" altLang="ko-KR" sz="1200" kern="100" dirty="0"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1)</a:t>
            </a:r>
            <a:r>
              <a:rPr lang="ko-KR" altLang="en-US" sz="1200" kern="100" dirty="0"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200" kern="100" dirty="0" err="1"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종합현황</a:t>
            </a:r>
            <a:r>
              <a:rPr lang="ko-KR" altLang="en-US" sz="1200" kern="100" dirty="0"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 </a:t>
            </a:r>
            <a:r>
              <a:rPr lang="en-US" altLang="ko-KR" sz="1200" kern="100" dirty="0"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 err="1"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종합관제</a:t>
            </a:r>
            <a:r>
              <a:rPr lang="ko-KR" altLang="en-US" sz="1200" kern="100" dirty="0"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 </a:t>
            </a:r>
            <a:r>
              <a:rPr lang="en-US" altLang="ko-KR" sz="1200" kern="100" dirty="0"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 err="1"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통합대시보드</a:t>
            </a:r>
            <a:endParaRPr lang="ko-KR" altLang="ko-KR" sz="1200" kern="100" dirty="0"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indent="173038" algn="just" latinLnBrk="1">
              <a:lnSpc>
                <a:spcPct val="150000"/>
              </a:lnSpc>
              <a:tabLst>
                <a:tab pos="158750" algn="l"/>
              </a:tabLst>
            </a:pPr>
            <a:r>
              <a:rPr lang="en-US" altLang="ko-KR" sz="105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 </a:t>
            </a:r>
            <a:r>
              <a:rPr lang="ko-KR" altLang="ko-KR" sz="1100" kern="100" dirty="0">
                <a:latin typeface="KoPub돋움체 Medium" panose="00000600000000000000" pitchFamily="2" charset="-127"/>
                <a:ea typeface="KoPub돋움체 Medium" panose="00000600000000000000" pitchFamily="2" charset="-127"/>
                <a:cs typeface="Times New Roman" panose="02020603050405020304" pitchFamily="18" charset="0"/>
              </a:rPr>
              <a:t>사용자의 편의를 위하여 한눈에 정보 및 이벤트 구성도 확인이 가능</a:t>
            </a:r>
            <a:r>
              <a:rPr lang="ko-KR" altLang="en-US" sz="1100" kern="100" dirty="0">
                <a:latin typeface="KoPub돋움체 Medium" panose="00000600000000000000" pitchFamily="2" charset="-127"/>
                <a:ea typeface="KoPub돋움체 Medium" panose="00000600000000000000" pitchFamily="2" charset="-127"/>
                <a:cs typeface="Times New Roman" panose="02020603050405020304" pitchFamily="18" charset="0"/>
              </a:rPr>
              <a:t>합니다</a:t>
            </a:r>
            <a:r>
              <a:rPr lang="en-US" altLang="ko-KR" sz="1100" kern="100" dirty="0">
                <a:latin typeface="KoPub돋움체 Medium" panose="00000600000000000000" pitchFamily="2" charset="-127"/>
                <a:ea typeface="KoPub돋움체 Medium" panose="00000600000000000000" pitchFamily="2" charset="-127"/>
                <a:cs typeface="Times New Roman" panose="02020603050405020304" pitchFamily="18" charset="0"/>
              </a:rPr>
              <a:t>.</a:t>
            </a:r>
            <a:endParaRPr lang="ko-KR" altLang="ko-KR" sz="1100" kern="100" dirty="0">
              <a:latin typeface="KoPub돋움체 Medium" panose="00000600000000000000" pitchFamily="2" charset="-127"/>
              <a:ea typeface="KoPub돋움체 Medium" panose="00000600000000000000" pitchFamily="2" charset="-127"/>
              <a:cs typeface="Times New Roman" panose="02020603050405020304" pitchFamily="18" charset="0"/>
            </a:endParaRPr>
          </a:p>
          <a:p>
            <a:pPr lvl="0">
              <a:spcBef>
                <a:spcPts val="200"/>
              </a:spcBef>
              <a:spcAft>
                <a:spcPts val="400"/>
              </a:spcAft>
            </a:pPr>
            <a:endParaRPr lang="en-US" altLang="ko-KR" sz="1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ko-KR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통합상황판</a:t>
            </a:r>
            <a:r>
              <a:rPr lang="en-GB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ko-KR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무선현황</a:t>
            </a:r>
            <a:r>
              <a:rPr lang="en-GB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, AP</a:t>
            </a:r>
            <a:r>
              <a:rPr lang="ko-KR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운영현황 등을 표현합니다</a:t>
            </a:r>
            <a:r>
              <a:rPr lang="en-GB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ko-KR" altLang="ko-KR" sz="1100" dirty="0"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171450" lvl="0" indent="-171450"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ko-KR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학교 트래픽 </a:t>
            </a:r>
            <a:r>
              <a:rPr lang="en-GB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Top10, </a:t>
            </a:r>
            <a:r>
              <a:rPr lang="ko-KR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단말이용 </a:t>
            </a:r>
            <a:r>
              <a:rPr lang="en-GB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Top10, </a:t>
            </a:r>
            <a:r>
              <a:rPr lang="ko-KR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보안인증</a:t>
            </a:r>
            <a:r>
              <a:rPr lang="en-GB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 Top10, </a:t>
            </a:r>
            <a:r>
              <a:rPr lang="ko-KR" altLang="ko-KR" sz="1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접속자</a:t>
            </a:r>
            <a:r>
              <a:rPr lang="ko-KR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 수 추이 그래프</a:t>
            </a:r>
            <a:r>
              <a:rPr lang="en-GB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ko-KR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트래픽 이용 추이 그래프를 표현합니다</a:t>
            </a:r>
            <a:r>
              <a:rPr lang="en-GB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ko-KR" altLang="ko-KR" sz="1100" dirty="0"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171450" lvl="0" indent="-171450"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ko-KR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중앙 하단의 주요 이벤트 현황으로 이벤트 발생 여부 확인 가능합니다</a:t>
            </a:r>
            <a:r>
              <a:rPr lang="en-GB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ko-KR" altLang="ko-KR" sz="1100" dirty="0"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171450" lvl="0" indent="-171450"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ko-KR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이벤트가 발생시 무선현황 교육청에 해당 이벤트 레벨로 버블이 표현되어 이벤트 확인이 가능합니다</a:t>
            </a:r>
            <a:r>
              <a:rPr lang="en-GB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ko-KR" altLang="ko-KR" sz="1100" dirty="0"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212725" lvl="0" latinLnBrk="1">
              <a:lnSpc>
                <a:spcPct val="150000"/>
              </a:lnSpc>
            </a:pPr>
            <a:endParaRPr lang="ko-KR" altLang="ko-KR" sz="1100" kern="100" dirty="0">
              <a:latin typeface="KoPub돋움체 Light" panose="00000300000000000000" pitchFamily="2" charset="-127"/>
              <a:ea typeface="KoPub돋움체 Light" panose="00000300000000000000" pitchFamily="2" charset="-127"/>
              <a:cs typeface="Times New Roman" panose="02020603050405020304" pitchFamily="18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308C5E2-9B60-476C-9034-E9A2C2D4C0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60095" y="3822836"/>
            <a:ext cx="6080972" cy="3424631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473AC484-09D6-4E80-A4A7-1593139C4179}"/>
              </a:ext>
            </a:extLst>
          </p:cNvPr>
          <p:cNvGrpSpPr/>
          <p:nvPr/>
        </p:nvGrpSpPr>
        <p:grpSpPr>
          <a:xfrm>
            <a:off x="638788" y="7521596"/>
            <a:ext cx="263214" cy="276999"/>
            <a:chOff x="2588332" y="793984"/>
            <a:chExt cx="263214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C2A573D1-1158-4906-8216-D963E2FE94CE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A40FFCF-5FD7-4420-B424-7280ADE7E90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31C5B2A0-D3EF-48AB-93BE-C5968EAF17DD}"/>
              </a:ext>
            </a:extLst>
          </p:cNvPr>
          <p:cNvGrpSpPr/>
          <p:nvPr/>
        </p:nvGrpSpPr>
        <p:grpSpPr>
          <a:xfrm>
            <a:off x="638788" y="7822845"/>
            <a:ext cx="263214" cy="276999"/>
            <a:chOff x="2588332" y="793984"/>
            <a:chExt cx="263214" cy="276999"/>
          </a:xfrm>
        </p:grpSpPr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B9C05586-A678-4A82-B4E8-A8A01254B9D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21DE68E-77DC-443B-8008-28E2E67EC5B3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C32B59D0-E5F3-4D43-9B72-D190E9CCF71C}"/>
              </a:ext>
            </a:extLst>
          </p:cNvPr>
          <p:cNvGrpSpPr/>
          <p:nvPr/>
        </p:nvGrpSpPr>
        <p:grpSpPr>
          <a:xfrm>
            <a:off x="638788" y="8116322"/>
            <a:ext cx="263214" cy="276999"/>
            <a:chOff x="2588332" y="793984"/>
            <a:chExt cx="263214" cy="276999"/>
          </a:xfrm>
        </p:grpSpPr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C3EB0BFA-A487-4C71-A2FD-3223F86F0E99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FEA9128-CFF3-4A7E-8518-C1A91DCB1FB2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69163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8"/>
          <p:cNvSpPr>
            <a:spLocks noChangeArrowheads="1"/>
          </p:cNvSpPr>
          <p:nvPr/>
        </p:nvSpPr>
        <p:spPr bwMode="auto">
          <a:xfrm>
            <a:off x="529590" y="1178424"/>
            <a:ext cx="6882941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defTabSz="914400" eaLnBrk="0" hangingPunct="0">
              <a:defRPr/>
            </a:pPr>
            <a:r>
              <a:rPr lang="en-US" altLang="ko-KR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10.3 </a:t>
            </a:r>
            <a:r>
              <a:rPr lang="ko-KR" altLang="en-US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환경설정 </a:t>
            </a:r>
            <a:r>
              <a:rPr lang="en-US" altLang="ko-KR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&gt; PoE</a:t>
            </a:r>
            <a:r>
              <a:rPr lang="ko-KR" altLang="en-US" sz="1500" kern="0" spc="-5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설정</a:t>
            </a:r>
            <a:endParaRPr kumimoji="0" lang="ko-KR" altLang="en-US" sz="1500" b="0" kern="0" spc="-50" baseline="0" dirty="0">
              <a:ln w="3175">
                <a:noFill/>
              </a:ln>
              <a:solidFill>
                <a:schemeClr val="accent1">
                  <a:lumMod val="75000"/>
                </a:schemeClr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Arial Unicode MS" pitchFamily="50" charset="-127"/>
            </a:endParaRPr>
          </a:p>
        </p:txBody>
      </p:sp>
      <p:graphicFrame>
        <p:nvGraphicFramePr>
          <p:cNvPr id="50" name="표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310102"/>
              </p:ext>
            </p:extLst>
          </p:nvPr>
        </p:nvGraphicFramePr>
        <p:xfrm>
          <a:off x="606107" y="2225017"/>
          <a:ext cx="6358570" cy="77063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7706383">
                <a:tc>
                  <a:txBody>
                    <a:bodyPr/>
                    <a:lstStyle/>
                    <a:p>
                      <a:pPr marL="179070" indent="-40640"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n-GB" altLang="ko-KR" sz="1000" dirty="0">
                          <a:effectLst/>
                          <a:latin typeface="맑은 고딕" panose="020B0503020000020004" pitchFamily="50" charset="-127"/>
                          <a:ea typeface="바탕" panose="02030600000101010101" pitchFamily="18" charset="-127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ko-KR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화면 우측 상단의 버튼 클릭 시 사용자 등록 팝업 화면이 표시되며 새로운 사용자를 등록 할 수 있습니다</a:t>
                      </a:r>
                      <a:r>
                        <a:rPr lang="en-GB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ko-KR" altLang="ko-KR" sz="1100" dirty="0">
                        <a:effectLst/>
                        <a:latin typeface="Calibri" panose="020F0502020204030204" pitchFamily="34" charset="0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marL="175260" indent="-36830"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n-GB" altLang="ko-KR" sz="1000" dirty="0">
                          <a:effectLst/>
                          <a:latin typeface="맑은 고딕" panose="020B0503020000020004" pitchFamily="50" charset="-127"/>
                          <a:ea typeface="바탕" panose="02030600000101010101" pitchFamily="18" charset="-127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ko-KR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사용자 비밀번호를 </a:t>
                      </a:r>
                      <a:r>
                        <a:rPr lang="ko-KR" altLang="ko-KR" sz="1000" dirty="0" err="1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번경하고자하는</a:t>
                      </a:r>
                      <a:r>
                        <a:rPr lang="ko-KR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경우 사용자 아이디 부분을 클릭한 후 화면 우측 상단의 </a:t>
                      </a:r>
                      <a:r>
                        <a:rPr lang="en-US" altLang="ko-KR" sz="1000" dirty="0">
                          <a:effectLst/>
                          <a:latin typeface="맑은 고딕" panose="020B0503020000020004" pitchFamily="50" charset="-127"/>
                          <a:ea typeface="바탕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버튼을 클릭하면 비밀번호 변경 팝업 창이 표시되며 비밀번호를 변경할 수 있습니다</a:t>
                      </a:r>
                      <a:r>
                        <a:rPr lang="en-GB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ko-KR" altLang="ko-KR" sz="1100" dirty="0">
                        <a:effectLst/>
                        <a:latin typeface="Calibri" panose="020F0502020204030204" pitchFamily="34" charset="0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marL="175260" indent="-36830"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n-GB" altLang="ko-KR" sz="1000" dirty="0">
                          <a:effectLst/>
                          <a:latin typeface="맑은 고딕" panose="020B0503020000020004" pitchFamily="50" charset="-127"/>
                          <a:ea typeface="바탕" panose="02030600000101010101" pitchFamily="18" charset="-127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ko-KR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삭제하고자 하는 사용자를 클릭 후 </a:t>
                      </a:r>
                      <a:r>
                        <a:rPr lang="en-US" altLang="ko-KR" sz="1000" dirty="0">
                          <a:effectLst/>
                          <a:latin typeface="맑은 고딕" panose="020B0503020000020004" pitchFamily="50" charset="-127"/>
                          <a:ea typeface="바탕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버튼 클릭 시 해당 사용자의 정보가 삭제 됩니다</a:t>
                      </a:r>
                      <a:r>
                        <a:rPr lang="en-GB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ko-KR" altLang="ko-KR" sz="1100" dirty="0">
                        <a:effectLst/>
                        <a:latin typeface="Calibri" panose="020F0502020204030204" pitchFamily="34" charset="0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1518016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1)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환경설정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PoE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설정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PoE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장비설정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각 교육청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, 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학교별 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SWIMS PoE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장비 설정에 대한 각종 설정 정보를 제공합니다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  <a:endParaRPr lang="ko-KR" altLang="en-US" sz="1100" kern="100" dirty="0">
              <a:latin typeface="KoPub돋움체 Light" panose="00000300000000000000" pitchFamily="2" charset="-127"/>
              <a:ea typeface="KoPub돋움체 Light" panose="00000300000000000000" pitchFamily="2" charset="-127"/>
              <a:cs typeface="Times New Roman" panose="02020603050405020304" pitchFamily="18" charset="0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7B7E710D-5A96-4D3F-A7CB-FE8096F0B00D}"/>
              </a:ext>
            </a:extLst>
          </p:cNvPr>
          <p:cNvSpPr/>
          <p:nvPr/>
        </p:nvSpPr>
        <p:spPr>
          <a:xfrm>
            <a:off x="706096" y="5936798"/>
            <a:ext cx="6160530" cy="1363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장비를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171450" indent="-17145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 그룹 트리의 추가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수정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삭제 버튼을 클릭하여 기본 그룹의 추가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수정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삭제가 가능합니다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</a:pPr>
            <a:endParaRPr lang="en-US" altLang="ko-KR" sz="1100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236C27D-385C-4075-9E46-5D5832BBF7B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06096" y="2337885"/>
            <a:ext cx="6147483" cy="3598913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65A3ACF6-5093-4C59-8257-287A78EE698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194751" y="7354872"/>
            <a:ext cx="1836315" cy="229370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9" name="Text Box 184">
            <a:extLst>
              <a:ext uri="{FF2B5EF4-FFF2-40B4-BE49-F238E27FC236}">
                <a16:creationId xmlns:a16="http://schemas.microsoft.com/office/drawing/2014/main" id="{69AD7E74-6043-4DF9-8A1D-7A446E9AF170}"/>
              </a:ext>
            </a:extLst>
          </p:cNvPr>
          <p:cNvSpPr txBox="1"/>
          <p:nvPr/>
        </p:nvSpPr>
        <p:spPr>
          <a:xfrm>
            <a:off x="3298561" y="7354872"/>
            <a:ext cx="3568065" cy="109791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200"/>
              </a:spcBef>
              <a:spcAft>
                <a:spcPts val="400"/>
              </a:spcAft>
            </a:pPr>
            <a:r>
              <a:rPr lang="ko-KR" sz="1100" b="1" dirty="0">
                <a:effectLst/>
                <a:highlight>
                  <a:srgbClr val="C5DCE9"/>
                </a:highlight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· 그룹 추가</a:t>
            </a:r>
            <a:endParaRPr lang="ko-KR" sz="1100" b="1" dirty="0">
              <a:effectLst/>
              <a:highlight>
                <a:srgbClr val="C5DCE9"/>
              </a:highlight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indent="7620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상위 그룹 선택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추가할 그룹의 상위 그룹 선택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indent="7620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 err="1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그룹명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추가할 그룹 이름 입력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indent="7620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추가 버튼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그룹 추가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B4574BAC-D7F6-4C27-BD20-BA0CE8BFB69A}"/>
              </a:ext>
            </a:extLst>
          </p:cNvPr>
          <p:cNvGrpSpPr/>
          <p:nvPr/>
        </p:nvGrpSpPr>
        <p:grpSpPr>
          <a:xfrm>
            <a:off x="706096" y="6024512"/>
            <a:ext cx="263214" cy="276999"/>
            <a:chOff x="2588332" y="793984"/>
            <a:chExt cx="263214" cy="276999"/>
          </a:xfrm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BCF7D662-76E4-493E-A906-01E4699B1D93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2F6224B-158E-4DB5-87EA-745B10F49DCB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4649CC6D-72C8-413A-BC75-24F3BB3DB52E}"/>
              </a:ext>
            </a:extLst>
          </p:cNvPr>
          <p:cNvGrpSpPr/>
          <p:nvPr/>
        </p:nvGrpSpPr>
        <p:grpSpPr>
          <a:xfrm>
            <a:off x="706096" y="6654500"/>
            <a:ext cx="263214" cy="276999"/>
            <a:chOff x="2588332" y="793984"/>
            <a:chExt cx="263214" cy="276999"/>
          </a:xfrm>
        </p:grpSpPr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FE1BA63D-06DE-4852-9A24-CAB9F41EE8F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43D29AE-926D-4C1F-B91D-127DC419136A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19944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표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605448"/>
              </p:ext>
            </p:extLst>
          </p:nvPr>
        </p:nvGraphicFramePr>
        <p:xfrm>
          <a:off x="606107" y="1161599"/>
          <a:ext cx="6358570" cy="8744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744401">
                <a:tc>
                  <a:txBody>
                    <a:bodyPr/>
                    <a:lstStyle/>
                    <a:p>
                      <a:pPr marL="179070" indent="-40640"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n-GB" altLang="ko-KR" sz="1000" dirty="0">
                          <a:effectLst/>
                          <a:latin typeface="맑은 고딕" panose="020B0503020000020004" pitchFamily="50" charset="-127"/>
                          <a:ea typeface="바탕" panose="02030600000101010101" pitchFamily="18" charset="-127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ko-KR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화면 우측 상단의 버튼 클릭 시 사용자 등록 팝업 화면이 표시되며 새로운 사용자를 등록 할 수 있습니다</a:t>
                      </a:r>
                      <a:r>
                        <a:rPr lang="en-GB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ko-KR" altLang="ko-KR" sz="1100" dirty="0">
                        <a:effectLst/>
                        <a:latin typeface="Calibri" panose="020F0502020204030204" pitchFamily="34" charset="0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marL="175260" indent="-36830"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n-GB" altLang="ko-KR" sz="1000" dirty="0">
                          <a:effectLst/>
                          <a:latin typeface="맑은 고딕" panose="020B0503020000020004" pitchFamily="50" charset="-127"/>
                          <a:ea typeface="바탕" panose="02030600000101010101" pitchFamily="18" charset="-127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ko-KR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사용자 비밀번호를 </a:t>
                      </a:r>
                      <a:r>
                        <a:rPr lang="ko-KR" altLang="ko-KR" sz="1000" dirty="0" err="1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번경하고자하는</a:t>
                      </a:r>
                      <a:r>
                        <a:rPr lang="ko-KR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경우 사용자 아이디 부분을 클릭한 후 화면 우측 상단의 </a:t>
                      </a:r>
                      <a:r>
                        <a:rPr lang="en-US" altLang="ko-KR" sz="1000" dirty="0">
                          <a:effectLst/>
                          <a:latin typeface="맑은 고딕" panose="020B0503020000020004" pitchFamily="50" charset="-127"/>
                          <a:ea typeface="바탕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버튼을 클릭하면 비밀번호 변경 팝업 창이 표시되며 비밀번호를 변경할 수 있습니다</a:t>
                      </a:r>
                      <a:r>
                        <a:rPr lang="en-GB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ko-KR" altLang="ko-KR" sz="1100" dirty="0">
                        <a:effectLst/>
                        <a:latin typeface="Calibri" panose="020F0502020204030204" pitchFamily="34" charset="0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marL="175260" indent="-36830"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n-GB" altLang="ko-KR" sz="1000" dirty="0">
                          <a:effectLst/>
                          <a:latin typeface="맑은 고딕" panose="020B0503020000020004" pitchFamily="50" charset="-127"/>
                          <a:ea typeface="바탕" panose="02030600000101010101" pitchFamily="18" charset="-127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ko-KR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삭제하고자 하는 사용자를 클릭 후 </a:t>
                      </a:r>
                      <a:r>
                        <a:rPr lang="en-US" altLang="ko-KR" sz="1000" dirty="0">
                          <a:effectLst/>
                          <a:latin typeface="맑은 고딕" panose="020B0503020000020004" pitchFamily="50" charset="-127"/>
                          <a:ea typeface="바탕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버튼 클릭 시 해당 사용자의 정보가 삭제 됩니다</a:t>
                      </a:r>
                      <a:r>
                        <a:rPr lang="en-GB" altLang="ko-KR" sz="1000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ko-KR" altLang="ko-KR" sz="1100" dirty="0">
                        <a:effectLst/>
                        <a:latin typeface="Calibri" panose="020F0502020204030204" pitchFamily="34" charset="0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39" name="직사각형 38">
            <a:extLst>
              <a:ext uri="{FF2B5EF4-FFF2-40B4-BE49-F238E27FC236}">
                <a16:creationId xmlns:a16="http://schemas.microsoft.com/office/drawing/2014/main" id="{7B7E710D-5A96-4D3F-A7CB-FE8096F0B00D}"/>
              </a:ext>
            </a:extLst>
          </p:cNvPr>
          <p:cNvSpPr/>
          <p:nvPr/>
        </p:nvSpPr>
        <p:spPr>
          <a:xfrm>
            <a:off x="693049" y="5175271"/>
            <a:ext cx="6160530" cy="2304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 목록에서 특정 장비를 더블 클릭하여 선택한 장비의 회선 목록을 화면 하단에서 조회할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171450" indent="-17145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 회선 사용자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회선명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성능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/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장애 설정 정보 등을 변경한 후 저장 버튼을 클릭하여 모니터링 설정을 변경할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171450" indent="-17145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 목록 상단과 회선 목록 상단의 엑셀 버튼을 클릭하여 각각 조회 데이터를 엑셀로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</a:pPr>
            <a:endParaRPr lang="en-US" altLang="ko-KR" sz="1100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CCAEB1A-627D-42BB-BE48-88E3CDA64340}"/>
              </a:ext>
            </a:extLst>
          </p:cNvPr>
          <p:cNvSpPr/>
          <p:nvPr/>
        </p:nvSpPr>
        <p:spPr>
          <a:xfrm>
            <a:off x="707711" y="1161598"/>
            <a:ext cx="6160530" cy="346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우측 상단의 추가 버튼을 클릭하여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PoE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장비를 추가할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0B68B2F8-5A29-45DF-9CFF-1944556F970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03193" y="1861907"/>
            <a:ext cx="2776644" cy="309956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14" name="Text Box 186">
            <a:extLst>
              <a:ext uri="{FF2B5EF4-FFF2-40B4-BE49-F238E27FC236}">
                <a16:creationId xmlns:a16="http://schemas.microsoft.com/office/drawing/2014/main" id="{FEAAF24A-5691-4C2D-83B9-6DDA9F28B442}"/>
              </a:ext>
            </a:extLst>
          </p:cNvPr>
          <p:cNvSpPr txBox="1"/>
          <p:nvPr/>
        </p:nvSpPr>
        <p:spPr>
          <a:xfrm>
            <a:off x="3930223" y="1916517"/>
            <a:ext cx="2776644" cy="201739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200"/>
              </a:spcBef>
              <a:spcAft>
                <a:spcPts val="400"/>
              </a:spcAft>
            </a:pPr>
            <a:r>
              <a:rPr lang="ko-KR" sz="1100" b="1" dirty="0">
                <a:effectLst/>
                <a:highlight>
                  <a:srgbClr val="C5DCE9"/>
                </a:highlight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· 장비 추가</a:t>
            </a:r>
            <a:endParaRPr lang="ko-KR" sz="1100" b="1" dirty="0">
              <a:effectLst/>
              <a:highlight>
                <a:srgbClr val="C5DCE9"/>
              </a:highlight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indent="7620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장비정보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사용자 </a:t>
            </a:r>
            <a:r>
              <a:rPr lang="ko-KR" sz="900" dirty="0" err="1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장비명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장비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IP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주소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제조사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모델명 설정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indent="7620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수집설정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수집 프로파일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헬스체크 방식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수집 서버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성능 수집 여부 설정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indent="7620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SNMP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정보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SNMP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버전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커뮤니티 정보 설정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indent="76200">
              <a:spcBef>
                <a:spcPts val="200"/>
              </a:spcBef>
              <a:spcAft>
                <a:spcPts val="400"/>
              </a:spcAft>
            </a:pPr>
            <a:r>
              <a:rPr lang="en-GB" sz="900" dirty="0"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- Config Backup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접속 설정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접속 방식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접속 </a:t>
            </a:r>
            <a:r>
              <a:rPr lang="en-GB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ID/PW </a:t>
            </a:r>
            <a:r>
              <a:rPr lang="ko-KR" sz="900" dirty="0">
                <a:effectLst/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설정</a:t>
            </a:r>
            <a:endParaRPr lang="ko-KR" sz="1100" dirty="0">
              <a:effectLst/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9B814997-6B7E-459F-B5AB-4DB68F87BB33}"/>
              </a:ext>
            </a:extLst>
          </p:cNvPr>
          <p:cNvGrpSpPr/>
          <p:nvPr/>
        </p:nvGrpSpPr>
        <p:grpSpPr>
          <a:xfrm>
            <a:off x="667648" y="5245058"/>
            <a:ext cx="263214" cy="276999"/>
            <a:chOff x="2588332" y="793984"/>
            <a:chExt cx="263214" cy="276999"/>
          </a:xfrm>
        </p:grpSpPr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1C8CB388-1582-4C92-A8B6-CD87871AB2B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2D54F3-DE07-40E3-BD12-459E015B1D6C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52907598-633C-4D1A-A625-C098A2ECCF0C}"/>
              </a:ext>
            </a:extLst>
          </p:cNvPr>
          <p:cNvGrpSpPr/>
          <p:nvPr/>
        </p:nvGrpSpPr>
        <p:grpSpPr>
          <a:xfrm>
            <a:off x="667648" y="5925848"/>
            <a:ext cx="263214" cy="276999"/>
            <a:chOff x="2588332" y="793984"/>
            <a:chExt cx="263214" cy="276999"/>
          </a:xfrm>
        </p:grpSpPr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ED92569B-82B6-4867-9BB9-DC374C0CC443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607997F-8DD3-44F5-A535-2BF27ADAAE7D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6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D9EF1FE0-C2FA-4917-8C7E-49F6A35942CF}"/>
              </a:ext>
            </a:extLst>
          </p:cNvPr>
          <p:cNvGrpSpPr/>
          <p:nvPr/>
        </p:nvGrpSpPr>
        <p:grpSpPr>
          <a:xfrm>
            <a:off x="667648" y="6548174"/>
            <a:ext cx="263214" cy="276999"/>
            <a:chOff x="2588332" y="793984"/>
            <a:chExt cx="263214" cy="276999"/>
          </a:xfrm>
        </p:grpSpPr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F102775D-E1CB-4E8D-9BFB-DE3E4C3BDE6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84CD11A-9C96-491A-9A56-F61ED2D5B83B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7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DDBC768E-DCB2-4AC9-A911-3D9FC6A5D944}"/>
              </a:ext>
            </a:extLst>
          </p:cNvPr>
          <p:cNvGrpSpPr/>
          <p:nvPr/>
        </p:nvGrpSpPr>
        <p:grpSpPr>
          <a:xfrm>
            <a:off x="680208" y="1231232"/>
            <a:ext cx="263214" cy="276999"/>
            <a:chOff x="2588332" y="793984"/>
            <a:chExt cx="263214" cy="276999"/>
          </a:xfrm>
        </p:grpSpPr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AAD38F35-D42B-48D4-BD15-C44A424FFF3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A50BA83-5E1C-40B1-B38E-27BC070B6D14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0567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8"/>
          <p:cNvSpPr>
            <a:spLocks noChangeArrowheads="1"/>
          </p:cNvSpPr>
          <p:nvPr/>
        </p:nvSpPr>
        <p:spPr bwMode="auto">
          <a:xfrm>
            <a:off x="529590" y="788985"/>
            <a:ext cx="6882941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500" b="0" kern="0" spc="-50" baseline="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5.2. </a:t>
            </a:r>
            <a:r>
              <a:rPr kumimoji="0" lang="ko-KR" altLang="en-US" sz="1500" b="0" kern="0" spc="-50" baseline="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통합운영현황 </a:t>
            </a:r>
            <a:r>
              <a:rPr kumimoji="0" lang="en-US" altLang="ko-KR" sz="1500" b="0" kern="0" spc="-50" baseline="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&gt; </a:t>
            </a:r>
            <a:r>
              <a:rPr kumimoji="0" lang="ko-KR" altLang="en-US" sz="1500" b="0" kern="0" spc="-50" baseline="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통합 이벤트 현황</a:t>
            </a:r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914883"/>
              </p:ext>
            </p:extLst>
          </p:nvPr>
        </p:nvGraphicFramePr>
        <p:xfrm>
          <a:off x="606107" y="1733176"/>
          <a:ext cx="6358570" cy="5023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3708857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  <a:tr h="1314367">
                <a:tc>
                  <a:txBody>
                    <a:bodyPr/>
                    <a:lstStyle/>
                    <a:p>
                      <a:pPr marL="216000" marR="0" lvl="0" indent="-216000" algn="l" defTabSz="755934" rtl="0" eaLnBrk="1" fontAlgn="auto" latinLnBrk="1" hangingPunct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100" b="0" kern="1200" noProof="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SWIMS </a:t>
                      </a:r>
                      <a:r>
                        <a:rPr lang="ko-KR" altLang="ko-KR" sz="1100" b="0" kern="1200" noProof="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에서 발생하는 실시간 이벤트 현황을 제공</a:t>
                      </a:r>
                      <a:r>
                        <a:rPr lang="ko-KR" altLang="en-US" sz="1100" b="0" kern="1200" noProof="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합니다</a:t>
                      </a:r>
                      <a:r>
                        <a:rPr lang="en-US" altLang="ko-KR" sz="1100" b="0" kern="1200" noProof="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.</a:t>
                      </a:r>
                    </a:p>
                    <a:p>
                      <a:pPr marL="216000" marR="0" lvl="0" indent="-216000" algn="l" defTabSz="755934" rtl="0" eaLnBrk="1" fontAlgn="auto" latinLnBrk="1" hangingPunct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ko-KR" sz="1100" b="0" kern="1200" noProof="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이벤트 클릭 시 세부 장비 성능정보 및 구성정보</a:t>
                      </a:r>
                      <a:r>
                        <a:rPr lang="en-US" altLang="ko-KR" sz="1100" b="0" kern="1200" noProof="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, </a:t>
                      </a:r>
                      <a:r>
                        <a:rPr lang="ko-KR" altLang="ko-KR" sz="1100" b="0" kern="1200" noProof="0" dirty="0" err="1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장애정보</a:t>
                      </a:r>
                      <a:r>
                        <a:rPr lang="ko-KR" altLang="en-US" sz="1100" b="0" kern="1200" noProof="0" dirty="0" err="1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를</a:t>
                      </a:r>
                      <a:r>
                        <a:rPr lang="ko-KR" altLang="en-US" sz="1100" b="0" kern="1200" noProof="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 표시합니다</a:t>
                      </a:r>
                      <a:r>
                        <a:rPr lang="en-US" altLang="ko-KR" sz="1100" b="0" kern="1200" noProof="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.</a:t>
                      </a:r>
                    </a:p>
                    <a:p>
                      <a:pPr marL="216000" marR="0" lvl="0" indent="-216000" algn="l" defTabSz="755934" rtl="0" eaLnBrk="1" fontAlgn="auto" latinLnBrk="1" hangingPunct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ko-KR" sz="1100" b="0" kern="1200" noProof="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장애에 대한 조치 </a:t>
                      </a:r>
                      <a:r>
                        <a:rPr lang="ko-KR" altLang="en-US" sz="1100" b="0" kern="1200" noProof="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및 관리가 가능합니다</a:t>
                      </a:r>
                      <a:r>
                        <a:rPr lang="en-US" altLang="ko-KR" sz="1100" b="0" kern="1200" noProof="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.</a:t>
                      </a:r>
                      <a:endParaRPr lang="ko-KR" altLang="en-US" sz="1100" b="0" kern="1200" noProof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+mn-cs"/>
                      </a:endParaRPr>
                    </a:p>
                  </a:txBody>
                  <a:tcPr marL="144000" marT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0" name="직사각형 49"/>
          <p:cNvSpPr/>
          <p:nvPr/>
        </p:nvSpPr>
        <p:spPr>
          <a:xfrm>
            <a:off x="510857" y="1104474"/>
            <a:ext cx="6453820" cy="596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 latinLnBrk="1">
              <a:lnSpc>
                <a:spcPct val="150000"/>
              </a:lnSpc>
              <a:buAutoNum type="arabicParenR"/>
            </a:pPr>
            <a:r>
              <a:rPr lang="ko-KR" altLang="en-US" sz="1200" kern="100" dirty="0"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통합운영현황 </a:t>
            </a:r>
            <a:r>
              <a:rPr lang="en-US" altLang="ko-KR" sz="1200" kern="100" dirty="0"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통합 이벤트현황 </a:t>
            </a:r>
            <a:r>
              <a:rPr lang="en-US" altLang="ko-KR" sz="1200" kern="100" dirty="0"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 err="1"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종합이벤트현황</a:t>
            </a:r>
            <a:endParaRPr lang="en-US" altLang="ko-KR" sz="1200" kern="100" dirty="0"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SWIMS</a:t>
            </a:r>
            <a:r>
              <a:rPr lang="ko-KR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에서 발생하는 이벤트 현황을 </a:t>
            </a: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실시간으로 </a:t>
            </a:r>
            <a:r>
              <a:rPr lang="ko-KR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표시합니다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  <a:endParaRPr lang="ko-KR" altLang="ko-KR" sz="1100" kern="100" dirty="0">
              <a:latin typeface="KoPub돋움체 Light" panose="00000300000000000000" pitchFamily="2" charset="-127"/>
              <a:ea typeface="KoPub돋움체 Light" panose="00000300000000000000" pitchFamily="2" charset="-127"/>
              <a:cs typeface="Times New Roman" panose="02020603050405020304" pitchFamily="18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196625A0-E6BB-4E3E-B3AC-81D963CBD9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19138" y="1820465"/>
            <a:ext cx="6156115" cy="3420402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EAF6E652-9373-42FE-B414-3888F5009402}"/>
              </a:ext>
            </a:extLst>
          </p:cNvPr>
          <p:cNvGrpSpPr/>
          <p:nvPr/>
        </p:nvGrpSpPr>
        <p:grpSpPr>
          <a:xfrm>
            <a:off x="639975" y="5696233"/>
            <a:ext cx="263214" cy="276999"/>
            <a:chOff x="2588332" y="793984"/>
            <a:chExt cx="263214" cy="276999"/>
          </a:xfrm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66A41D48-32ED-42C8-8087-F04C64F04F2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1A8E61A-D135-435B-BA1E-DE779267579D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3378DEBB-9B78-43CD-95C9-A7F4CD557A20}"/>
              </a:ext>
            </a:extLst>
          </p:cNvPr>
          <p:cNvGrpSpPr/>
          <p:nvPr/>
        </p:nvGrpSpPr>
        <p:grpSpPr>
          <a:xfrm>
            <a:off x="639975" y="5988932"/>
            <a:ext cx="263214" cy="276999"/>
            <a:chOff x="2588332" y="793984"/>
            <a:chExt cx="263214" cy="276999"/>
          </a:xfrm>
        </p:grpSpPr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E695D029-C36D-4AD0-9D78-86F681C8EB6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4F28198-FEA5-48EF-ADF6-3A67648E1CA4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7BDD0D56-7B4F-4785-8FC3-75A2820019DD}"/>
              </a:ext>
            </a:extLst>
          </p:cNvPr>
          <p:cNvGrpSpPr/>
          <p:nvPr/>
        </p:nvGrpSpPr>
        <p:grpSpPr>
          <a:xfrm>
            <a:off x="639975" y="6281631"/>
            <a:ext cx="263214" cy="276999"/>
            <a:chOff x="2588332" y="793984"/>
            <a:chExt cx="263214" cy="276999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4FCFCEED-B0A5-4F3E-8614-ACFD5CD07889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A87F5FA-5B3A-47F5-884E-776FD7B445F0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1408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" name="표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706860"/>
              </p:ext>
            </p:extLst>
          </p:nvPr>
        </p:nvGraphicFramePr>
        <p:xfrm>
          <a:off x="665533" y="1783675"/>
          <a:ext cx="6453819" cy="6505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45539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880574819"/>
                    </a:ext>
                  </a:extLst>
                </a:gridCol>
              </a:tblGrid>
              <a:tr h="3897458">
                <a:tc gridSpan="2">
                  <a:txBody>
                    <a:bodyPr/>
                    <a:lstStyle/>
                    <a:p>
                      <a:pPr marL="92075" lvl="0" indent="-92075" algn="l" defTabSz="755934" rtl="0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ko-KR" altLang="en-US" sz="1000" b="0" kern="120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92075" lvl="0" indent="-92075" algn="l" defTabSz="755934" rtl="0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ko-KR" altLang="en-US" sz="1000" b="0" kern="120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+mn-cs"/>
                      </a:endParaRPr>
                    </a:p>
                  </a:txBody>
                  <a:tcPr marT="10800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  <a:tr h="2607734">
                <a:tc>
                  <a:txBody>
                    <a:bodyPr/>
                    <a:lstStyle/>
                    <a:p>
                      <a:pPr marL="216000" marR="0" lvl="0" indent="-216000" algn="l" defTabSz="755934" rtl="0" eaLnBrk="1" fontAlgn="auto" latinLnBrk="1" hangingPunct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SWIMS</a:t>
                      </a:r>
                      <a:r>
                        <a:rPr lang="ko-KR" altLang="en-US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에서 발생한 이벤트 이력을 조회하는 장애이력 탭과 장애조치 이력을 조회하는 장애조치이력 탭을 제공합니다</a:t>
                      </a:r>
                      <a:r>
                        <a:rPr lang="en-US" altLang="ko-KR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.</a:t>
                      </a:r>
                    </a:p>
                    <a:p>
                      <a:pPr marL="216000" marR="0" lvl="0" indent="-216000" algn="l" defTabSz="755934" rtl="0" eaLnBrk="1" fontAlgn="auto" latinLnBrk="1" hangingPunct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장애 발생 시각</a:t>
                      </a:r>
                      <a:r>
                        <a:rPr lang="en-US" altLang="ko-KR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장애 발생 장비</a:t>
                      </a:r>
                      <a:r>
                        <a:rPr lang="en-US" altLang="ko-KR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장애 종류</a:t>
                      </a:r>
                      <a:r>
                        <a:rPr lang="en-US" altLang="ko-KR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지속 시간 등의 장애 이력 정보를 표시합니다</a:t>
                      </a:r>
                      <a:r>
                        <a:rPr lang="en-US" altLang="ko-KR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.</a:t>
                      </a:r>
                    </a:p>
                    <a:p>
                      <a:pPr marL="216000" marR="0" lvl="0" indent="-216000" algn="l" defTabSz="755934" rtl="0" eaLnBrk="1" fontAlgn="auto" latinLnBrk="1" hangingPunct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화면 좌측의 그룹 트리에서 특정 그룹을 선택하여 선택된 그룹에 해당하는 이벤트 이력 및 장애조치이력을 조회할 수 있습니다</a:t>
                      </a:r>
                      <a:r>
                        <a:rPr lang="en-US" altLang="ko-KR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.</a:t>
                      </a:r>
                    </a:p>
                    <a:p>
                      <a:pPr marL="216000" marR="0" lvl="0" indent="-216000" algn="l" defTabSz="755934" rtl="0" eaLnBrk="1" fontAlgn="auto" latinLnBrk="1" hangingPunct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최근 </a:t>
                      </a:r>
                      <a:r>
                        <a:rPr lang="en-US" altLang="ko-KR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24</a:t>
                      </a:r>
                      <a:r>
                        <a:rPr lang="ko-KR" altLang="en-US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시간</a:t>
                      </a:r>
                      <a:r>
                        <a:rPr lang="en-US" altLang="ko-KR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최근 </a:t>
                      </a:r>
                      <a:r>
                        <a:rPr lang="en-US" altLang="ko-KR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1</a:t>
                      </a:r>
                      <a:r>
                        <a:rPr lang="ko-KR" altLang="en-US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일</a:t>
                      </a:r>
                      <a:r>
                        <a:rPr lang="en-US" altLang="ko-KR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최근 </a:t>
                      </a:r>
                      <a:r>
                        <a:rPr lang="en-US" altLang="ko-KR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1</a:t>
                      </a:r>
                      <a:r>
                        <a:rPr lang="ko-KR" altLang="en-US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개월</a:t>
                      </a:r>
                      <a:r>
                        <a:rPr lang="en-US" altLang="ko-KR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최근 </a:t>
                      </a:r>
                      <a:r>
                        <a:rPr lang="en-US" altLang="ko-KR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1</a:t>
                      </a:r>
                      <a:r>
                        <a:rPr lang="ko-KR" altLang="en-US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년</a:t>
                      </a:r>
                      <a:r>
                        <a:rPr lang="en-US" altLang="ko-KR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사용자 정의 기간에 대한 데이터 조회 기간을 지정할 수 있습니다</a:t>
                      </a:r>
                      <a:r>
                        <a:rPr lang="en-US" altLang="ko-KR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.</a:t>
                      </a:r>
                    </a:p>
                    <a:p>
                      <a:pPr marL="216000" marR="0" lvl="0" indent="-216000" algn="l" defTabSz="755934" rtl="0" eaLnBrk="1" fontAlgn="auto" latinLnBrk="1" hangingPunct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화면 우측 상단의 엑셀 버튼을 클릭하여 이벤트 이력 데이터를 엑셀 파일로 저장할 수 있습니다</a:t>
                      </a:r>
                      <a:r>
                        <a:rPr lang="en-US" altLang="ko-KR" sz="1100" b="0" kern="1200" dirty="0"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.</a:t>
                      </a:r>
                    </a:p>
                  </a:txBody>
                  <a:tcPr marL="144000" marT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 indent="-92075" algn="l" defTabSz="755934" rtl="0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ko-KR" altLang="en-US" sz="1000" b="0" kern="120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+mn-cs"/>
                      </a:endParaRPr>
                    </a:p>
                  </a:txBody>
                  <a:tcPr marT="10800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3" name="직사각형 32"/>
          <p:cNvSpPr/>
          <p:nvPr/>
        </p:nvSpPr>
        <p:spPr>
          <a:xfrm>
            <a:off x="606105" y="1023408"/>
            <a:ext cx="6453820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2)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200" kern="100" dirty="0" err="1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종합현황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 err="1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이벤트현황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 err="1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종합이벤트이력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현재까지 발생한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 SWIMS </a:t>
            </a:r>
            <a:r>
              <a:rPr lang="ko-KR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이벤트 및 </a:t>
            </a:r>
            <a:r>
              <a:rPr lang="ko-KR" altLang="ko-KR" sz="1100" kern="100" dirty="0" err="1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장애조치</a:t>
            </a:r>
            <a:r>
              <a:rPr lang="ko-KR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 이력을 표시합니다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  <a:endParaRPr lang="ko-KR" altLang="ko-KR" sz="1100" kern="100" dirty="0">
              <a:latin typeface="KoPub돋움체 Light" panose="00000300000000000000" pitchFamily="2" charset="-127"/>
              <a:ea typeface="KoPub돋움체 Light" panose="00000300000000000000" pitchFamily="2" charset="-127"/>
              <a:cs typeface="Times New Roman" panose="02020603050405020304" pitchFamily="18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7E03B7F6-AAA7-439D-A93D-9F847A2705A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14386" y="1887585"/>
            <a:ext cx="6156115" cy="364114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15" name="그룹 14">
            <a:extLst>
              <a:ext uri="{FF2B5EF4-FFF2-40B4-BE49-F238E27FC236}">
                <a16:creationId xmlns:a16="http://schemas.microsoft.com/office/drawing/2014/main" id="{B1A7F25A-BBFE-4C77-919E-A7FD7B840E7B}"/>
              </a:ext>
            </a:extLst>
          </p:cNvPr>
          <p:cNvGrpSpPr/>
          <p:nvPr/>
        </p:nvGrpSpPr>
        <p:grpSpPr>
          <a:xfrm>
            <a:off x="682779" y="5717277"/>
            <a:ext cx="263214" cy="276999"/>
            <a:chOff x="2588332" y="793984"/>
            <a:chExt cx="263214" cy="276999"/>
          </a:xfrm>
        </p:grpSpPr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978B39DD-FF3B-4D87-B314-E63C5424791E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A7CA411-4755-4217-9598-555763FCFF59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D3150718-B7B8-429F-8719-19237733E1CB}"/>
              </a:ext>
            </a:extLst>
          </p:cNvPr>
          <p:cNvGrpSpPr/>
          <p:nvPr/>
        </p:nvGrpSpPr>
        <p:grpSpPr>
          <a:xfrm>
            <a:off x="682779" y="6267615"/>
            <a:ext cx="263214" cy="276999"/>
            <a:chOff x="2588332" y="793984"/>
            <a:chExt cx="263214" cy="276999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6E67644B-D014-48F9-BDFB-91B4485DE804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D212FB8-06FF-414C-8221-9DC3EE2785E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06F6F86-5197-42B8-A4DA-F17B49877DA9}"/>
              </a:ext>
            </a:extLst>
          </p:cNvPr>
          <p:cNvGrpSpPr/>
          <p:nvPr/>
        </p:nvGrpSpPr>
        <p:grpSpPr>
          <a:xfrm>
            <a:off x="674000" y="6581198"/>
            <a:ext cx="263214" cy="276999"/>
            <a:chOff x="2588332" y="793984"/>
            <a:chExt cx="263214" cy="276999"/>
          </a:xfrm>
        </p:grpSpPr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01067590-1499-4835-AD1D-00DECAF08AFF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94A60AF-8402-45F8-A719-C21973B58D4E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235457BE-3DFA-4922-9A46-773AF33644A2}"/>
              </a:ext>
            </a:extLst>
          </p:cNvPr>
          <p:cNvGrpSpPr/>
          <p:nvPr/>
        </p:nvGrpSpPr>
        <p:grpSpPr>
          <a:xfrm>
            <a:off x="682779" y="7109276"/>
            <a:ext cx="263214" cy="276999"/>
            <a:chOff x="2588332" y="793984"/>
            <a:chExt cx="263214" cy="276999"/>
          </a:xfrm>
        </p:grpSpPr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ED5AD45C-5B12-4DA3-9650-E48B413DE2A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6F6EDD0-2C87-43F0-B91A-9D2B1607DE10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89239705-BF5C-4A91-9FAE-0F24DCD91A4C}"/>
              </a:ext>
            </a:extLst>
          </p:cNvPr>
          <p:cNvGrpSpPr/>
          <p:nvPr/>
        </p:nvGrpSpPr>
        <p:grpSpPr>
          <a:xfrm>
            <a:off x="689074" y="7695004"/>
            <a:ext cx="263214" cy="276999"/>
            <a:chOff x="2588332" y="793984"/>
            <a:chExt cx="263214" cy="276999"/>
          </a:xfrm>
        </p:grpSpPr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7F4A94DA-5CA5-4032-9D2A-E63336ED297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986E17D-D88B-408D-BAB5-A979028987EB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3C1834BC-35DE-47E6-BB60-51C4696C4409}"/>
              </a:ext>
            </a:extLst>
          </p:cNvPr>
          <p:cNvGrpSpPr/>
          <p:nvPr/>
        </p:nvGrpSpPr>
        <p:grpSpPr>
          <a:xfrm>
            <a:off x="6730827" y="2402946"/>
            <a:ext cx="263214" cy="276999"/>
            <a:chOff x="2588332" y="793984"/>
            <a:chExt cx="263214" cy="276999"/>
          </a:xfrm>
        </p:grpSpPr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FE2F4D45-2A38-4EF3-9A84-55AFDAF01F9E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7D40A27-9475-4BF3-8594-18267C44C712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2D59F48C-A491-46E0-9D0B-B170D17AD30B}"/>
              </a:ext>
            </a:extLst>
          </p:cNvPr>
          <p:cNvGrpSpPr/>
          <p:nvPr/>
        </p:nvGrpSpPr>
        <p:grpSpPr>
          <a:xfrm>
            <a:off x="1554846" y="2004767"/>
            <a:ext cx="263214" cy="276999"/>
            <a:chOff x="2588332" y="793984"/>
            <a:chExt cx="263214" cy="276999"/>
          </a:xfrm>
        </p:grpSpPr>
        <p:sp>
          <p:nvSpPr>
            <p:cNvPr id="42" name="타원 41">
              <a:extLst>
                <a:ext uri="{FF2B5EF4-FFF2-40B4-BE49-F238E27FC236}">
                  <a16:creationId xmlns:a16="http://schemas.microsoft.com/office/drawing/2014/main" id="{5CF9168A-B42E-4123-9AA5-D8A5ED4FADCD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EEA2E50-EB62-4E70-851B-C9E21817978D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725D979A-C4FD-446C-9302-097585285515}"/>
              </a:ext>
            </a:extLst>
          </p:cNvPr>
          <p:cNvGrpSpPr/>
          <p:nvPr/>
        </p:nvGrpSpPr>
        <p:grpSpPr>
          <a:xfrm>
            <a:off x="1215867" y="2492946"/>
            <a:ext cx="263214" cy="276999"/>
            <a:chOff x="2588332" y="793984"/>
            <a:chExt cx="263214" cy="276999"/>
          </a:xfrm>
        </p:grpSpPr>
        <p:sp>
          <p:nvSpPr>
            <p:cNvPr id="45" name="타원 44">
              <a:extLst>
                <a:ext uri="{FF2B5EF4-FFF2-40B4-BE49-F238E27FC236}">
                  <a16:creationId xmlns:a16="http://schemas.microsoft.com/office/drawing/2014/main" id="{BA79BFFC-5117-452A-8794-28EBDDFD1E0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F8A96A9-D075-4DB0-BC9A-04C1A5C27012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3A97AA8C-E80F-47AC-8DAB-5C6CE6D9BD3A}"/>
              </a:ext>
            </a:extLst>
          </p:cNvPr>
          <p:cNvGrpSpPr/>
          <p:nvPr/>
        </p:nvGrpSpPr>
        <p:grpSpPr>
          <a:xfrm>
            <a:off x="2318846" y="2125947"/>
            <a:ext cx="263214" cy="276999"/>
            <a:chOff x="2588332" y="793984"/>
            <a:chExt cx="263214" cy="276999"/>
          </a:xfrm>
        </p:grpSpPr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295B3160-18C1-42D3-8BAE-54FEEB94257C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74ABC16-A5F5-4818-9048-C5501A4B2DAB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8A9166E0-06F3-409E-9A80-608EFC255830}"/>
              </a:ext>
            </a:extLst>
          </p:cNvPr>
          <p:cNvGrpSpPr/>
          <p:nvPr/>
        </p:nvGrpSpPr>
        <p:grpSpPr>
          <a:xfrm>
            <a:off x="4010179" y="3176483"/>
            <a:ext cx="263214" cy="276999"/>
            <a:chOff x="2588332" y="793984"/>
            <a:chExt cx="263214" cy="276999"/>
          </a:xfrm>
        </p:grpSpPr>
        <p:sp>
          <p:nvSpPr>
            <p:cNvPr id="52" name="타원 51">
              <a:extLst>
                <a:ext uri="{FF2B5EF4-FFF2-40B4-BE49-F238E27FC236}">
                  <a16:creationId xmlns:a16="http://schemas.microsoft.com/office/drawing/2014/main" id="{39BA3D60-90FB-486A-BD8E-95B87921AB25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293DCCD-5F74-4106-AA23-649C10631C20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3467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표 47">
            <a:extLst>
              <a:ext uri="{FF2B5EF4-FFF2-40B4-BE49-F238E27FC236}">
                <a16:creationId xmlns:a16="http://schemas.microsoft.com/office/drawing/2014/main" id="{BD1AA215-75B1-4097-9050-59F6BD1A26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343033"/>
              </p:ext>
            </p:extLst>
          </p:nvPr>
        </p:nvGraphicFramePr>
        <p:xfrm>
          <a:off x="681377" y="2470212"/>
          <a:ext cx="6358570" cy="7507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7507336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49" name="Rectangle 128">
            <a:extLst>
              <a:ext uri="{FF2B5EF4-FFF2-40B4-BE49-F238E27FC236}">
                <a16:creationId xmlns:a16="http://schemas.microsoft.com/office/drawing/2014/main" id="{A6370A78-7D1C-441D-AB41-B0571E0C5B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" y="774341"/>
            <a:ext cx="688294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800" b="0" kern="0" spc="-50" baseline="0" dirty="0">
                <a:ln w="3175">
                  <a:noFill/>
                </a:ln>
                <a:solidFill>
                  <a:srgbClr val="1D4397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6. AP </a:t>
            </a:r>
            <a:r>
              <a:rPr kumimoji="0" lang="ko-KR" altLang="en-US" sz="1800" b="0" kern="0" spc="-50" baseline="0" dirty="0">
                <a:ln w="3175">
                  <a:noFill/>
                </a:ln>
                <a:solidFill>
                  <a:srgbClr val="1D4397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관리</a:t>
            </a:r>
          </a:p>
        </p:txBody>
      </p:sp>
      <p:sp>
        <p:nvSpPr>
          <p:cNvPr id="50" name="Rectangle 128">
            <a:extLst>
              <a:ext uri="{FF2B5EF4-FFF2-40B4-BE49-F238E27FC236}">
                <a16:creationId xmlns:a16="http://schemas.microsoft.com/office/drawing/2014/main" id="{C434369D-555B-4303-A5BA-6568A8EAD1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590" y="1178424"/>
            <a:ext cx="6882941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500" b="0" kern="0" spc="-50" baseline="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6.1. AP </a:t>
            </a:r>
            <a:r>
              <a:rPr kumimoji="0" lang="ko-KR" altLang="en-US" sz="1500" b="0" kern="0" spc="-50" baseline="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관리 </a:t>
            </a:r>
            <a:r>
              <a:rPr kumimoji="0" lang="en-US" altLang="ko-KR" sz="1500" b="0" kern="0" spc="-50" baseline="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&gt; AP </a:t>
            </a:r>
            <a:r>
              <a:rPr kumimoji="0" lang="ko-KR" altLang="en-US" sz="1500" b="0" kern="0" spc="-50" baseline="0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Arial Unicode MS" pitchFamily="50" charset="-127"/>
              </a:rPr>
              <a:t>관리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FF15A261-E7F4-4AF8-8359-51993A734095}"/>
              </a:ext>
            </a:extLst>
          </p:cNvPr>
          <p:cNvSpPr/>
          <p:nvPr/>
        </p:nvSpPr>
        <p:spPr>
          <a:xfrm>
            <a:off x="552927" y="1542930"/>
            <a:ext cx="6453820" cy="8495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algn="just" latinLnBrk="1">
              <a:lnSpc>
                <a:spcPct val="150000"/>
              </a:lnSpc>
              <a:buAutoNum type="arabicParenR"/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AP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AP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AP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현재 사용중인 </a:t>
            </a:r>
            <a:r>
              <a:rPr lang="en-GB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AP</a:t>
            </a:r>
            <a:r>
              <a:rPr lang="ko-KR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의 구성 정보 및 접속 단말 수 등의 정보를 제공하며 </a:t>
            </a:r>
            <a:r>
              <a:rPr lang="en-GB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AP </a:t>
            </a:r>
            <a:r>
              <a:rPr lang="ko-KR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상태 체크</a:t>
            </a:r>
            <a:r>
              <a:rPr lang="en-GB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, AP </a:t>
            </a:r>
            <a:r>
              <a:rPr lang="ko-KR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재시작의 기능을 제공합니다</a:t>
            </a:r>
            <a:r>
              <a:rPr lang="en-GB" altLang="ko-KR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ko-KR" altLang="ko-KR" sz="1100" dirty="0">
              <a:latin typeface="Calibri" panose="020F0502020204030204" pitchFamily="34" charset="0"/>
              <a:ea typeface="바탕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D0A39C65-EBE6-48E9-B9F1-1EF4F55248A3}"/>
              </a:ext>
            </a:extLst>
          </p:cNvPr>
          <p:cNvSpPr/>
          <p:nvPr/>
        </p:nvSpPr>
        <p:spPr>
          <a:xfrm>
            <a:off x="744150" y="6361437"/>
            <a:ext cx="6150290" cy="2450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ko-KR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</a:t>
            </a:r>
            <a:r>
              <a:rPr lang="en-GB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정보를 조회할 수 있습니다</a:t>
            </a:r>
            <a:r>
              <a:rPr lang="en-GB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  <a:endParaRPr lang="ko-KR" altLang="ko-KR" sz="1100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실시간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조회 버튼으로 실시간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동작유무를 체크할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  <a:endParaRPr lang="ko-KR" altLang="ko-KR" sz="1100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재시작 버튼으로 해당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를 </a:t>
            </a:r>
            <a:r>
              <a:rPr lang="ko-KR" altLang="en-US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재기동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(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실시간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조회가 선행되야 합니다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)</a:t>
            </a:r>
            <a:endParaRPr lang="ko-KR" altLang="ko-KR" sz="1100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학교이동 버튼으로 해당 학교의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를 다른 학교 항목으로 이동시킬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제어이력 버튼으로 해당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의 제어이력을 확인할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엑셀 버튼으로 조회 데이터를 엑셀로 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Export</a:t>
            </a:r>
            <a:r>
              <a:rPr lang="ko-KR" altLang="en-US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할 수 있습니다</a:t>
            </a:r>
            <a:r>
              <a:rPr lang="en-US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</a:p>
        </p:txBody>
      </p: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B2F2F263-AF5B-4206-AD6E-288A676A3B96}"/>
              </a:ext>
            </a:extLst>
          </p:cNvPr>
          <p:cNvGrpSpPr/>
          <p:nvPr/>
        </p:nvGrpSpPr>
        <p:grpSpPr>
          <a:xfrm>
            <a:off x="722440" y="6437760"/>
            <a:ext cx="263214" cy="276999"/>
            <a:chOff x="2588332" y="793984"/>
            <a:chExt cx="263214" cy="276999"/>
          </a:xfrm>
        </p:grpSpPr>
        <p:sp>
          <p:nvSpPr>
            <p:cNvPr id="55" name="타원 54">
              <a:extLst>
                <a:ext uri="{FF2B5EF4-FFF2-40B4-BE49-F238E27FC236}">
                  <a16:creationId xmlns:a16="http://schemas.microsoft.com/office/drawing/2014/main" id="{B2475E5E-F64C-420B-8FFA-0CB17BB9001A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9525013-2357-47A5-A0AF-C556E8FAEAE4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E0718D25-03DD-4118-AE30-8BE42540646A}"/>
              </a:ext>
            </a:extLst>
          </p:cNvPr>
          <p:cNvGrpSpPr/>
          <p:nvPr/>
        </p:nvGrpSpPr>
        <p:grpSpPr>
          <a:xfrm>
            <a:off x="722440" y="7066887"/>
            <a:ext cx="263214" cy="276999"/>
            <a:chOff x="2588332" y="793984"/>
            <a:chExt cx="263214" cy="276999"/>
          </a:xfrm>
        </p:grpSpPr>
        <p:sp>
          <p:nvSpPr>
            <p:cNvPr id="58" name="타원 57">
              <a:extLst>
                <a:ext uri="{FF2B5EF4-FFF2-40B4-BE49-F238E27FC236}">
                  <a16:creationId xmlns:a16="http://schemas.microsoft.com/office/drawing/2014/main" id="{DF1E1C8D-2302-4C39-9B2B-6D0DD79ECE8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25506C7-6956-4557-87C3-078B58032856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A303B62C-4E70-4D19-BBAB-7361FCD4F8E0}"/>
              </a:ext>
            </a:extLst>
          </p:cNvPr>
          <p:cNvGrpSpPr/>
          <p:nvPr/>
        </p:nvGrpSpPr>
        <p:grpSpPr>
          <a:xfrm>
            <a:off x="722440" y="7427079"/>
            <a:ext cx="263214" cy="276999"/>
            <a:chOff x="2588332" y="793984"/>
            <a:chExt cx="263214" cy="276999"/>
          </a:xfrm>
        </p:grpSpPr>
        <p:sp>
          <p:nvSpPr>
            <p:cNvPr id="61" name="타원 60">
              <a:extLst>
                <a:ext uri="{FF2B5EF4-FFF2-40B4-BE49-F238E27FC236}">
                  <a16:creationId xmlns:a16="http://schemas.microsoft.com/office/drawing/2014/main" id="{F4244746-B5F1-4E9C-99A2-DA9A8D60150A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A1446DE-44F6-43CF-B34E-63F27B4A5DB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9B694C5F-B20A-4813-AF4D-2C3A732EA6DB}"/>
              </a:ext>
            </a:extLst>
          </p:cNvPr>
          <p:cNvGrpSpPr/>
          <p:nvPr/>
        </p:nvGrpSpPr>
        <p:grpSpPr>
          <a:xfrm>
            <a:off x="722440" y="7807208"/>
            <a:ext cx="263214" cy="276999"/>
            <a:chOff x="2588332" y="793984"/>
            <a:chExt cx="263214" cy="276999"/>
          </a:xfrm>
        </p:grpSpPr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5908584F-AA56-4E10-8A1F-9B603F9D638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E3A8034-D1F6-4EC9-B074-D2C40E465BAE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D9B00712-126C-4397-92CC-7B514E105DC5}"/>
              </a:ext>
            </a:extLst>
          </p:cNvPr>
          <p:cNvGrpSpPr/>
          <p:nvPr/>
        </p:nvGrpSpPr>
        <p:grpSpPr>
          <a:xfrm>
            <a:off x="722440" y="8145144"/>
            <a:ext cx="263214" cy="276999"/>
            <a:chOff x="2588332" y="793984"/>
            <a:chExt cx="263214" cy="276999"/>
          </a:xfrm>
        </p:grpSpPr>
        <p:sp>
          <p:nvSpPr>
            <p:cNvPr id="79" name="타원 78">
              <a:extLst>
                <a:ext uri="{FF2B5EF4-FFF2-40B4-BE49-F238E27FC236}">
                  <a16:creationId xmlns:a16="http://schemas.microsoft.com/office/drawing/2014/main" id="{8242B23C-BCF2-4C39-894C-E46739141E9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A659F663-28AD-495C-834E-217598736E14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pic>
        <p:nvPicPr>
          <p:cNvPr id="87" name="그림 86">
            <a:extLst>
              <a:ext uri="{FF2B5EF4-FFF2-40B4-BE49-F238E27FC236}">
                <a16:creationId xmlns:a16="http://schemas.microsoft.com/office/drawing/2014/main" id="{F762EE48-5805-4AE9-A6A0-110DCC8FB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048" y="2549236"/>
            <a:ext cx="6134848" cy="2887644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grpSp>
        <p:nvGrpSpPr>
          <p:cNvPr id="88" name="그룹 87">
            <a:extLst>
              <a:ext uri="{FF2B5EF4-FFF2-40B4-BE49-F238E27FC236}">
                <a16:creationId xmlns:a16="http://schemas.microsoft.com/office/drawing/2014/main" id="{CDD72FDD-99B5-4495-9094-415CF885455C}"/>
              </a:ext>
            </a:extLst>
          </p:cNvPr>
          <p:cNvGrpSpPr/>
          <p:nvPr/>
        </p:nvGrpSpPr>
        <p:grpSpPr>
          <a:xfrm>
            <a:off x="822588" y="3637949"/>
            <a:ext cx="263214" cy="276999"/>
            <a:chOff x="2588332" y="793984"/>
            <a:chExt cx="263214" cy="276999"/>
          </a:xfrm>
        </p:grpSpPr>
        <p:sp>
          <p:nvSpPr>
            <p:cNvPr id="89" name="타원 88">
              <a:extLst>
                <a:ext uri="{FF2B5EF4-FFF2-40B4-BE49-F238E27FC236}">
                  <a16:creationId xmlns:a16="http://schemas.microsoft.com/office/drawing/2014/main" id="{E036FFB4-534B-4716-8A48-428E685D232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2B9AD5D0-6AB6-4037-B94F-9AB880D2346A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92" name="그림 91">
            <a:extLst>
              <a:ext uri="{FF2B5EF4-FFF2-40B4-BE49-F238E27FC236}">
                <a16:creationId xmlns:a16="http://schemas.microsoft.com/office/drawing/2014/main" id="{45526628-83B8-40DC-B145-5DE38046A4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2328" y="3085422"/>
            <a:ext cx="4382112" cy="552527"/>
          </a:xfrm>
          <a:prstGeom prst="rect">
            <a:avLst/>
          </a:prstGeom>
        </p:spPr>
      </p:pic>
      <p:grpSp>
        <p:nvGrpSpPr>
          <p:cNvPr id="93" name="그룹 92">
            <a:extLst>
              <a:ext uri="{FF2B5EF4-FFF2-40B4-BE49-F238E27FC236}">
                <a16:creationId xmlns:a16="http://schemas.microsoft.com/office/drawing/2014/main" id="{B569EE2E-2604-449F-9B89-DCD50F845905}"/>
              </a:ext>
            </a:extLst>
          </p:cNvPr>
          <p:cNvGrpSpPr/>
          <p:nvPr/>
        </p:nvGrpSpPr>
        <p:grpSpPr>
          <a:xfrm>
            <a:off x="2546887" y="3052229"/>
            <a:ext cx="263214" cy="276999"/>
            <a:chOff x="2588332" y="793984"/>
            <a:chExt cx="263214" cy="276999"/>
          </a:xfrm>
        </p:grpSpPr>
        <p:sp>
          <p:nvSpPr>
            <p:cNvPr id="94" name="타원 93">
              <a:extLst>
                <a:ext uri="{FF2B5EF4-FFF2-40B4-BE49-F238E27FC236}">
                  <a16:creationId xmlns:a16="http://schemas.microsoft.com/office/drawing/2014/main" id="{4AAF975C-D98F-43EF-9072-45116373838D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1681BF98-D186-4516-AF9F-CE998D374EF8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A010B2CC-26A9-42D0-8E51-F81D1F8D86CC}"/>
              </a:ext>
            </a:extLst>
          </p:cNvPr>
          <p:cNvGrpSpPr/>
          <p:nvPr/>
        </p:nvGrpSpPr>
        <p:grpSpPr>
          <a:xfrm>
            <a:off x="3657235" y="3033595"/>
            <a:ext cx="263214" cy="276999"/>
            <a:chOff x="2588332" y="793984"/>
            <a:chExt cx="263214" cy="276999"/>
          </a:xfrm>
        </p:grpSpPr>
        <p:sp>
          <p:nvSpPr>
            <p:cNvPr id="97" name="타원 96">
              <a:extLst>
                <a:ext uri="{FF2B5EF4-FFF2-40B4-BE49-F238E27FC236}">
                  <a16:creationId xmlns:a16="http://schemas.microsoft.com/office/drawing/2014/main" id="{E8549C15-B95D-4BA3-90E7-0FE0217276EA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6012DDD-F3CC-4F3A-8C6E-D20830375EB9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5BF4F03A-D315-4BC6-92E7-95713F0AFBEF}"/>
              </a:ext>
            </a:extLst>
          </p:cNvPr>
          <p:cNvGrpSpPr/>
          <p:nvPr/>
        </p:nvGrpSpPr>
        <p:grpSpPr>
          <a:xfrm>
            <a:off x="4480195" y="3034896"/>
            <a:ext cx="263214" cy="276999"/>
            <a:chOff x="2588332" y="793984"/>
            <a:chExt cx="263214" cy="276999"/>
          </a:xfrm>
        </p:grpSpPr>
        <p:sp>
          <p:nvSpPr>
            <p:cNvPr id="100" name="타원 99">
              <a:extLst>
                <a:ext uri="{FF2B5EF4-FFF2-40B4-BE49-F238E27FC236}">
                  <a16:creationId xmlns:a16="http://schemas.microsoft.com/office/drawing/2014/main" id="{2E2D2B4C-E19B-4976-9888-C07CEEFA3F98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7DDDF3E2-32B2-4B3F-B75E-F7C0C1BD1E2D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4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2FA5E606-16B4-455A-8CCB-D0A6EB3E18D9}"/>
              </a:ext>
            </a:extLst>
          </p:cNvPr>
          <p:cNvGrpSpPr/>
          <p:nvPr/>
        </p:nvGrpSpPr>
        <p:grpSpPr>
          <a:xfrm>
            <a:off x="5407662" y="3046264"/>
            <a:ext cx="263214" cy="276999"/>
            <a:chOff x="2588332" y="793984"/>
            <a:chExt cx="263214" cy="276999"/>
          </a:xfrm>
        </p:grpSpPr>
        <p:sp>
          <p:nvSpPr>
            <p:cNvPr id="103" name="타원 102">
              <a:extLst>
                <a:ext uri="{FF2B5EF4-FFF2-40B4-BE49-F238E27FC236}">
                  <a16:creationId xmlns:a16="http://schemas.microsoft.com/office/drawing/2014/main" id="{BA635D15-5014-4B99-B140-61CFC715609F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EF5D4B42-F110-439D-A6D9-04CCAB2C38D3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B1D316F7-D007-4B2B-97D1-6E46CFC904AA}"/>
              </a:ext>
            </a:extLst>
          </p:cNvPr>
          <p:cNvGrpSpPr/>
          <p:nvPr/>
        </p:nvGrpSpPr>
        <p:grpSpPr>
          <a:xfrm>
            <a:off x="718084" y="8506551"/>
            <a:ext cx="263214" cy="276999"/>
            <a:chOff x="2588332" y="793984"/>
            <a:chExt cx="263214" cy="276999"/>
          </a:xfrm>
        </p:grpSpPr>
        <p:sp>
          <p:nvSpPr>
            <p:cNvPr id="106" name="타원 105">
              <a:extLst>
                <a:ext uri="{FF2B5EF4-FFF2-40B4-BE49-F238E27FC236}">
                  <a16:creationId xmlns:a16="http://schemas.microsoft.com/office/drawing/2014/main" id="{2763B927-7CC1-4428-9360-DEE8F8E9CA9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F1D8C7FF-3787-4D8F-A9B1-96A3E5C89F9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6</a:t>
              </a:r>
            </a:p>
          </p:txBody>
        </p:sp>
      </p:grpSp>
      <p:grpSp>
        <p:nvGrpSpPr>
          <p:cNvPr id="108" name="그룹 107">
            <a:extLst>
              <a:ext uri="{FF2B5EF4-FFF2-40B4-BE49-F238E27FC236}">
                <a16:creationId xmlns:a16="http://schemas.microsoft.com/office/drawing/2014/main" id="{D3DA9C0B-073B-4A1B-AEE5-B8ED1BE39767}"/>
              </a:ext>
            </a:extLst>
          </p:cNvPr>
          <p:cNvGrpSpPr/>
          <p:nvPr/>
        </p:nvGrpSpPr>
        <p:grpSpPr>
          <a:xfrm>
            <a:off x="6226262" y="3054970"/>
            <a:ext cx="263214" cy="276999"/>
            <a:chOff x="2588332" y="793984"/>
            <a:chExt cx="263214" cy="276999"/>
          </a:xfrm>
        </p:grpSpPr>
        <p:sp>
          <p:nvSpPr>
            <p:cNvPr id="109" name="타원 108">
              <a:extLst>
                <a:ext uri="{FF2B5EF4-FFF2-40B4-BE49-F238E27FC236}">
                  <a16:creationId xmlns:a16="http://schemas.microsoft.com/office/drawing/2014/main" id="{E77D9710-7C2D-4FD2-B09B-F645D05E5C01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6327BBFE-A3F2-406D-9AA0-6E6EFC59B995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4025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774542"/>
              </p:ext>
            </p:extLst>
          </p:nvPr>
        </p:nvGraphicFramePr>
        <p:xfrm>
          <a:off x="606107" y="1495329"/>
          <a:ext cx="6358570" cy="8469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570">
                  <a:extLst>
                    <a:ext uri="{9D8B030D-6E8A-4147-A177-3AD203B41FA5}">
                      <a16:colId xmlns:a16="http://schemas.microsoft.com/office/drawing/2014/main" val="2931010883"/>
                    </a:ext>
                  </a:extLst>
                </a:gridCol>
              </a:tblGrid>
              <a:tr h="8469938">
                <a:tc>
                  <a:txBody>
                    <a:bodyPr/>
                    <a:lstStyle/>
                    <a:p>
                      <a:pPr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42130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10857" y="822394"/>
            <a:ext cx="6582274" cy="59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50000"/>
              </a:lnSpc>
            </a:pP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2)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AP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관리 </a:t>
            </a:r>
            <a:r>
              <a:rPr lang="en-US" altLang="ko-KR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&gt; </a:t>
            </a:r>
            <a:r>
              <a:rPr lang="ko-KR" altLang="en-US" sz="1200" kern="100" dirty="0">
                <a:solidFill>
                  <a:prstClr val="black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Times New Roman" panose="02020603050405020304" pitchFamily="18" charset="0"/>
              </a:rPr>
              <a:t>단말관리</a:t>
            </a:r>
            <a:endParaRPr lang="en-US" altLang="ko-KR" sz="1200" kern="100" dirty="0">
              <a:solidFill>
                <a:prstClr val="black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Times New Roman" panose="02020603050405020304" pitchFamily="18" charset="0"/>
            </a:endParaRPr>
          </a:p>
          <a:p>
            <a:pPr marL="171450" lvl="0" indent="-171450" algn="just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무선네트워크에 접속된 클라이언트 정보의 확인 및 특정 단말에 대한 접속 차단 기능을 제공합니다</a:t>
            </a:r>
            <a:r>
              <a:rPr lang="en-US" altLang="ko-KR" sz="1100" kern="1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25FFDF-A6D5-4A74-B16E-2860F4E76E2F}"/>
              </a:ext>
            </a:extLst>
          </p:cNvPr>
          <p:cNvSpPr/>
          <p:nvPr/>
        </p:nvSpPr>
        <p:spPr>
          <a:xfrm>
            <a:off x="748593" y="4918098"/>
            <a:ext cx="6066276" cy="1651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 좌측의 그룹 트리에서 특정 그룹을 선택하여 선택된 그룹에 해당하는 </a:t>
            </a:r>
            <a:r>
              <a:rPr lang="en-GB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의 접속 단말 정보를 조회할 수 있습니다</a:t>
            </a:r>
            <a:r>
              <a:rPr lang="en-GB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  <a:endParaRPr lang="ko-KR" altLang="ko-KR" sz="1100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화면의 </a:t>
            </a:r>
            <a:r>
              <a:rPr lang="en-GB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 </a:t>
            </a:r>
            <a:r>
              <a:rPr lang="ko-KR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목록에서 특정 </a:t>
            </a:r>
            <a:r>
              <a:rPr lang="en-GB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를 더블 클릭하여 선택한 </a:t>
            </a:r>
            <a:r>
              <a:rPr lang="en-GB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AP</a:t>
            </a:r>
            <a:r>
              <a:rPr lang="ko-KR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에 접속된 단말리스트를 조회할 수 있습니다</a:t>
            </a:r>
            <a:r>
              <a:rPr lang="en-GB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  <a:endParaRPr lang="ko-KR" altLang="ko-KR" sz="1100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  <a:p>
            <a:pPr marL="216000" indent="-216000" defTabSz="755934" latinLnBrk="1">
              <a:lnSpc>
                <a:spcPct val="17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단말리스트 목록에서 특정 단말의 체크 박스를 선택한 후 </a:t>
            </a:r>
            <a:r>
              <a:rPr lang="ko-KR" altLang="ko-KR" sz="11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단말끊기</a:t>
            </a:r>
            <a:r>
              <a:rPr lang="ko-KR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버튼을 클릭하여 선택한 단말의 접속을 차단할 수 있습니다</a:t>
            </a:r>
            <a:r>
              <a:rPr lang="en-GB" altLang="ko-KR" sz="11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.</a:t>
            </a:r>
            <a:endParaRPr lang="ko-KR" altLang="ko-KR" sz="1100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58F8B380-0491-46FB-924E-BFE29A46F63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48593" y="1651916"/>
            <a:ext cx="6066275" cy="316039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F08F4AF8-34E1-46B9-BDE5-058F054C66EC}"/>
              </a:ext>
            </a:extLst>
          </p:cNvPr>
          <p:cNvGrpSpPr/>
          <p:nvPr/>
        </p:nvGrpSpPr>
        <p:grpSpPr>
          <a:xfrm>
            <a:off x="744806" y="4997954"/>
            <a:ext cx="263214" cy="276999"/>
            <a:chOff x="2588332" y="793984"/>
            <a:chExt cx="263214" cy="276999"/>
          </a:xfrm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3AAF6E38-1F22-4BB2-9478-CA7AB7EADBF0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94D501F-C117-4D08-93C0-18EF7E1C7C78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9FCA7D93-9DA5-4A27-9C1E-CDB05CE4B2DF}"/>
              </a:ext>
            </a:extLst>
          </p:cNvPr>
          <p:cNvGrpSpPr/>
          <p:nvPr/>
        </p:nvGrpSpPr>
        <p:grpSpPr>
          <a:xfrm>
            <a:off x="744806" y="5640139"/>
            <a:ext cx="263214" cy="276999"/>
            <a:chOff x="2588332" y="793984"/>
            <a:chExt cx="263214" cy="276999"/>
          </a:xfrm>
        </p:grpSpPr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3D882917-CE2C-4EB1-ADB5-D711A9CD1F5B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30AB77-28A4-4910-B9B1-EEB631403EFE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C2D68D9F-EA8A-43F4-AEC2-2C32CDD4DB1A}"/>
              </a:ext>
            </a:extLst>
          </p:cNvPr>
          <p:cNvGrpSpPr/>
          <p:nvPr/>
        </p:nvGrpSpPr>
        <p:grpSpPr>
          <a:xfrm>
            <a:off x="744806" y="6274657"/>
            <a:ext cx="263214" cy="276999"/>
            <a:chOff x="2588332" y="793984"/>
            <a:chExt cx="263214" cy="276999"/>
          </a:xfrm>
        </p:grpSpPr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45814044-7268-43E2-B35F-E78C919530D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D4B0401-6833-4A13-AF9D-377112D800AB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C964DC93-FC40-42CC-90F2-746A2545DD3A}"/>
              </a:ext>
            </a:extLst>
          </p:cNvPr>
          <p:cNvGrpSpPr/>
          <p:nvPr/>
        </p:nvGrpSpPr>
        <p:grpSpPr>
          <a:xfrm>
            <a:off x="1227406" y="2246288"/>
            <a:ext cx="263214" cy="276999"/>
            <a:chOff x="2588332" y="793984"/>
            <a:chExt cx="263214" cy="276999"/>
          </a:xfrm>
        </p:grpSpPr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3EF4C50B-591A-4316-864B-7CAA5E720B73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19F84BB-0992-4CF0-8F29-3AC2A72F744D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1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C74ECD0F-09F7-48D4-8C96-8918D56C7DB6}"/>
              </a:ext>
            </a:extLst>
          </p:cNvPr>
          <p:cNvGrpSpPr/>
          <p:nvPr/>
        </p:nvGrpSpPr>
        <p:grpSpPr>
          <a:xfrm>
            <a:off x="4631006" y="2608557"/>
            <a:ext cx="263214" cy="276999"/>
            <a:chOff x="2588332" y="793984"/>
            <a:chExt cx="263214" cy="276999"/>
          </a:xfrm>
        </p:grpSpPr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40082102-0B4F-45FB-979E-46B0149FA6E2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8C636A3-F135-443F-AB45-06984B2DE596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67B66CF2-B94C-4A61-A4A2-344503DF9691}"/>
              </a:ext>
            </a:extLst>
          </p:cNvPr>
          <p:cNvGrpSpPr/>
          <p:nvPr/>
        </p:nvGrpSpPr>
        <p:grpSpPr>
          <a:xfrm>
            <a:off x="6494952" y="3320273"/>
            <a:ext cx="263214" cy="276999"/>
            <a:chOff x="2588332" y="793984"/>
            <a:chExt cx="263214" cy="276999"/>
          </a:xfrm>
        </p:grpSpPr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CEF1F779-D31D-4CE2-B1E2-1AD68779F146}"/>
                </a:ext>
              </a:extLst>
            </p:cNvPr>
            <p:cNvSpPr/>
            <p:nvPr/>
          </p:nvSpPr>
          <p:spPr>
            <a:xfrm>
              <a:off x="2629939" y="842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9B4F1E4-CB14-4D76-BC9C-499BCC1D5ED1}"/>
                </a:ext>
              </a:extLst>
            </p:cNvPr>
            <p:cNvSpPr txBox="1"/>
            <p:nvPr/>
          </p:nvSpPr>
          <p:spPr>
            <a:xfrm>
              <a:off x="2588332" y="79398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3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771489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7291</TotalTime>
  <Words>5675</Words>
  <Application>Microsoft Office PowerPoint</Application>
  <PresentationFormat>사용자 지정</PresentationFormat>
  <Paragraphs>849</Paragraphs>
  <Slides>51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51</vt:i4>
      </vt:variant>
    </vt:vector>
  </HeadingPairs>
  <TitlesOfParts>
    <vt:vector size="62" baseType="lpstr">
      <vt:lpstr>KoPub돋움체 Bold</vt:lpstr>
      <vt:lpstr>KoPub돋움체 Light</vt:lpstr>
      <vt:lpstr>KoPub돋움체 Medium</vt:lpstr>
      <vt:lpstr>굴림체</vt:lpstr>
      <vt:lpstr>맑은 고딕</vt:lpstr>
      <vt:lpstr>Arial</vt:lpstr>
      <vt:lpstr>Calibri</vt:lpstr>
      <vt:lpstr>Calibri Light</vt:lpstr>
      <vt:lpstr>Wingdings</vt:lpstr>
      <vt:lpstr>1_Office 테마</vt:lpstr>
      <vt:lpstr>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KIM hyunju</dc:creator>
  <cp:lastModifiedBy>광호 이</cp:lastModifiedBy>
  <cp:revision>431</cp:revision>
  <dcterms:created xsi:type="dcterms:W3CDTF">2020-03-09T02:20:37Z</dcterms:created>
  <dcterms:modified xsi:type="dcterms:W3CDTF">2024-03-15T05:47:24Z</dcterms:modified>
</cp:coreProperties>
</file>